
<file path=[Content_Types].xml><?xml version="1.0" encoding="utf-8"?>
<Types xmlns="http://schemas.openxmlformats.org/package/2006/content-types">
  <Default Extension="xml" ContentType="application/xml"/>
  <Default Extension="wmf" ContentType="image/x-wmf"/>
  <Default Extension="jp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6"/>
  </p:notesMasterIdLst>
  <p:sldIdLst>
    <p:sldId id="324" r:id="rId3"/>
    <p:sldId id="325" r:id="rId4"/>
    <p:sldId id="326" r:id="rId5"/>
    <p:sldId id="336" r:id="rId6"/>
    <p:sldId id="337" r:id="rId7"/>
    <p:sldId id="345" r:id="rId8"/>
    <p:sldId id="339" r:id="rId9"/>
    <p:sldId id="342" r:id="rId10"/>
    <p:sldId id="331" r:id="rId11"/>
    <p:sldId id="340" r:id="rId12"/>
    <p:sldId id="338" r:id="rId13"/>
    <p:sldId id="344" r:id="rId14"/>
    <p:sldId id="346"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65AA"/>
    <a:srgbClr val="FF7113"/>
    <a:srgbClr val="FF710B"/>
    <a:srgbClr val="238C1C"/>
    <a:srgbClr val="D3272C"/>
    <a:srgbClr val="1760A7"/>
    <a:srgbClr val="0D5FB0"/>
    <a:srgbClr val="E13039"/>
    <a:srgbClr val="FB0006"/>
    <a:srgbClr val="1825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3471" autoAdjust="0"/>
  </p:normalViewPr>
  <p:slideViewPr>
    <p:cSldViewPr snapToGrid="0" snapToObjects="1">
      <p:cViewPr varScale="1">
        <p:scale>
          <a:sx n="97" d="100"/>
          <a:sy n="97" d="100"/>
        </p:scale>
        <p:origin x="-1344"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11/13/15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xmlns="">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xmlns="">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xmlns="">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xmlns="">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342158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7343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3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698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20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08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49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72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95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8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484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11/13/15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095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11/13/15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11/13/15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11/13/15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11/13/15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11/13/15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C90FCD23-6809-4912-B4B7-31A65B20F7B6}" type="datetimeFigureOut">
              <a:rPr lang="en-US" smtClean="0">
                <a:solidFill>
                  <a:prstClr val="black">
                    <a:tint val="75000"/>
                  </a:prstClr>
                </a:solidFill>
              </a:rPr>
              <a:pPr defTabSz="685800"/>
              <a:t>11/13/15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F0DC58-0BE8-4380-A91B-A7D825AFFF4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603830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wmf"/></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emf"/><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wmf"/><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30932" y="611282"/>
            <a:ext cx="7371867" cy="2540620"/>
            <a:chOff x="22589" y="2173834"/>
            <a:chExt cx="9038951" cy="3115156"/>
          </a:xfrm>
        </p:grpSpPr>
        <p:sp>
          <p:nvSpPr>
            <p:cNvPr id="126" name="Right Arrow 125"/>
            <p:cNvSpPr/>
            <p:nvPr/>
          </p:nvSpPr>
          <p:spPr>
            <a:xfrm>
              <a:off x="1637163"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TextBox 126"/>
            <p:cNvSpPr txBox="1"/>
            <p:nvPr/>
          </p:nvSpPr>
          <p:spPr>
            <a:xfrm>
              <a:off x="22589" y="2894273"/>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1</a:t>
              </a:r>
            </a:p>
          </p:txBody>
        </p:sp>
        <p:sp>
          <p:nvSpPr>
            <p:cNvPr id="128" name="TextBox 127"/>
            <p:cNvSpPr txBox="1"/>
            <p:nvPr/>
          </p:nvSpPr>
          <p:spPr>
            <a:xfrm>
              <a:off x="22589" y="3244412"/>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2</a:t>
              </a:r>
            </a:p>
          </p:txBody>
        </p:sp>
        <p:sp>
          <p:nvSpPr>
            <p:cNvPr id="129" name="TextBox 128"/>
            <p:cNvSpPr txBox="1"/>
            <p:nvPr/>
          </p:nvSpPr>
          <p:spPr>
            <a:xfrm rot="5400000">
              <a:off x="116377" y="3567375"/>
              <a:ext cx="37777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30" name="TextBox 129"/>
            <p:cNvSpPr txBox="1"/>
            <p:nvPr/>
          </p:nvSpPr>
          <p:spPr>
            <a:xfrm>
              <a:off x="22589" y="4190516"/>
              <a:ext cx="759080"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k</a:t>
              </a:r>
            </a:p>
          </p:txBody>
        </p:sp>
        <p:sp>
          <p:nvSpPr>
            <p:cNvPr id="131" name="Flowchart: Magnetic Disk 130"/>
            <p:cNvSpPr/>
            <p:nvPr/>
          </p:nvSpPr>
          <p:spPr>
            <a:xfrm>
              <a:off x="6036630" y="4839513"/>
              <a:ext cx="918008" cy="449477"/>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wrap="none" lIns="0" r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Validation</a:t>
              </a:r>
            </a:p>
          </p:txBody>
        </p:sp>
        <p:sp>
          <p:nvSpPr>
            <p:cNvPr id="132" name="Flowchart: Magnetic Disk 131"/>
            <p:cNvSpPr/>
            <p:nvPr/>
          </p:nvSpPr>
          <p:spPr>
            <a:xfrm>
              <a:off x="4974473" y="4839513"/>
              <a:ext cx="91800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Test</a:t>
              </a:r>
            </a:p>
          </p:txBody>
        </p:sp>
        <p:sp>
          <p:nvSpPr>
            <p:cNvPr id="133" name="Flowchart: Magnetic Disk 132"/>
            <p:cNvSpPr/>
            <p:nvPr/>
          </p:nvSpPr>
          <p:spPr>
            <a:xfrm>
              <a:off x="3916166" y="4839513"/>
              <a:ext cx="91800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Training</a:t>
              </a:r>
            </a:p>
          </p:txBody>
        </p:sp>
        <p:sp>
          <p:nvSpPr>
            <p:cNvPr id="134" name="Flowchart: Magnetic Disk 133"/>
            <p:cNvSpPr/>
            <p:nvPr/>
          </p:nvSpPr>
          <p:spPr>
            <a:xfrm>
              <a:off x="759430" y="4052041"/>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Flowchart: Magnetic Disk 134"/>
            <p:cNvSpPr/>
            <p:nvPr/>
          </p:nvSpPr>
          <p:spPr>
            <a:xfrm>
              <a:off x="759430" y="3741039"/>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Flowchart: Magnetic Disk 135"/>
            <p:cNvSpPr/>
            <p:nvPr/>
          </p:nvSpPr>
          <p:spPr>
            <a:xfrm>
              <a:off x="759430" y="3430037"/>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Flowchart: Magnetic Disk 136"/>
            <p:cNvSpPr/>
            <p:nvPr/>
          </p:nvSpPr>
          <p:spPr>
            <a:xfrm>
              <a:off x="759430" y="3119035"/>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Flowchart: Magnetic Disk 137"/>
            <p:cNvSpPr/>
            <p:nvPr/>
          </p:nvSpPr>
          <p:spPr>
            <a:xfrm>
              <a:off x="759430" y="2808034"/>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39" name="Group 138"/>
            <p:cNvGrpSpPr/>
            <p:nvPr/>
          </p:nvGrpSpPr>
          <p:grpSpPr>
            <a:xfrm>
              <a:off x="2247004" y="2759725"/>
              <a:ext cx="750698" cy="1693484"/>
              <a:chOff x="3330656" y="2538245"/>
              <a:chExt cx="1000931" cy="2257979"/>
            </a:xfrm>
          </p:grpSpPr>
          <p:sp>
            <p:nvSpPr>
              <p:cNvPr id="177" name="Flowchart: Magnetic Disk 176"/>
              <p:cNvSpPr/>
              <p:nvPr/>
            </p:nvSpPr>
            <p:spPr>
              <a:xfrm>
                <a:off x="3330656" y="419692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Flowchart: Magnetic Disk 177"/>
              <p:cNvSpPr/>
              <p:nvPr/>
            </p:nvSpPr>
            <p:spPr>
              <a:xfrm>
                <a:off x="333065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Flowchart: Magnetic Disk 178"/>
              <p:cNvSpPr/>
              <p:nvPr/>
            </p:nvSpPr>
            <p:spPr>
              <a:xfrm>
                <a:off x="3330656"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Flowchart: Magnetic Disk 179"/>
              <p:cNvSpPr/>
              <p:nvPr/>
            </p:nvSpPr>
            <p:spPr>
              <a:xfrm>
                <a:off x="3330656"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Flowchart: Magnetic Disk 180"/>
              <p:cNvSpPr/>
              <p:nvPr/>
            </p:nvSpPr>
            <p:spPr>
              <a:xfrm>
                <a:off x="3330656" y="2538245"/>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0" name="Group 139"/>
            <p:cNvGrpSpPr/>
            <p:nvPr/>
          </p:nvGrpSpPr>
          <p:grpSpPr>
            <a:xfrm>
              <a:off x="3309162" y="2759725"/>
              <a:ext cx="750698" cy="1693484"/>
              <a:chOff x="4734341" y="2538245"/>
              <a:chExt cx="1000931" cy="2257979"/>
            </a:xfrm>
          </p:grpSpPr>
          <p:sp>
            <p:nvSpPr>
              <p:cNvPr id="172" name="Flowchart: Magnetic Disk 171"/>
              <p:cNvSpPr/>
              <p:nvPr/>
            </p:nvSpPr>
            <p:spPr>
              <a:xfrm>
                <a:off x="473434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Flowchart: Magnetic Disk 172"/>
              <p:cNvSpPr/>
              <p:nvPr/>
            </p:nvSpPr>
            <p:spPr>
              <a:xfrm>
                <a:off x="4734341"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Flowchart: Magnetic Disk 173"/>
              <p:cNvSpPr/>
              <p:nvPr/>
            </p:nvSpPr>
            <p:spPr>
              <a:xfrm>
                <a:off x="4734341"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Flowchart: Magnetic Disk 174"/>
              <p:cNvSpPr/>
              <p:nvPr/>
            </p:nvSpPr>
            <p:spPr>
              <a:xfrm>
                <a:off x="4734341" y="2952914"/>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Flowchart: Magnetic Disk 175"/>
              <p:cNvSpPr/>
              <p:nvPr/>
            </p:nvSpPr>
            <p:spPr>
              <a:xfrm>
                <a:off x="4734341" y="2538245"/>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1" name="Group 140"/>
            <p:cNvGrpSpPr/>
            <p:nvPr/>
          </p:nvGrpSpPr>
          <p:grpSpPr>
            <a:xfrm>
              <a:off x="4371319" y="2759725"/>
              <a:ext cx="750698" cy="1693484"/>
              <a:chOff x="6124826" y="2538245"/>
              <a:chExt cx="1000931" cy="2257979"/>
            </a:xfrm>
          </p:grpSpPr>
          <p:sp>
            <p:nvSpPr>
              <p:cNvPr id="167" name="Flowchart: Magnetic Disk 166"/>
              <p:cNvSpPr/>
              <p:nvPr/>
            </p:nvSpPr>
            <p:spPr>
              <a:xfrm>
                <a:off x="6124826"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Flowchart: Magnetic Disk 167"/>
              <p:cNvSpPr/>
              <p:nvPr/>
            </p:nvSpPr>
            <p:spPr>
              <a:xfrm>
                <a:off x="612482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Flowchart: Magnetic Disk 168"/>
              <p:cNvSpPr/>
              <p:nvPr/>
            </p:nvSpPr>
            <p:spPr>
              <a:xfrm>
                <a:off x="6124826" y="3367583"/>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Flowchart: Magnetic Disk 169"/>
              <p:cNvSpPr/>
              <p:nvPr/>
            </p:nvSpPr>
            <p:spPr>
              <a:xfrm>
                <a:off x="6124826" y="2952914"/>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Flowchart: Magnetic Disk 170"/>
              <p:cNvSpPr/>
              <p:nvPr/>
            </p:nvSpPr>
            <p:spPr>
              <a:xfrm>
                <a:off x="6124826"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2" name="Group 141"/>
            <p:cNvGrpSpPr/>
            <p:nvPr/>
          </p:nvGrpSpPr>
          <p:grpSpPr>
            <a:xfrm>
              <a:off x="5433477" y="2759725"/>
              <a:ext cx="750698" cy="1693484"/>
              <a:chOff x="7515311" y="2538245"/>
              <a:chExt cx="1000931" cy="2257979"/>
            </a:xfrm>
          </p:grpSpPr>
          <p:sp>
            <p:nvSpPr>
              <p:cNvPr id="162" name="Flowchart: Magnetic Disk 161"/>
              <p:cNvSpPr/>
              <p:nvPr/>
            </p:nvSpPr>
            <p:spPr>
              <a:xfrm>
                <a:off x="751531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Flowchart: Magnetic Disk 162"/>
              <p:cNvSpPr/>
              <p:nvPr/>
            </p:nvSpPr>
            <p:spPr>
              <a:xfrm>
                <a:off x="7515311" y="378225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Flowchart: Magnetic Disk 163"/>
              <p:cNvSpPr/>
              <p:nvPr/>
            </p:nvSpPr>
            <p:spPr>
              <a:xfrm>
                <a:off x="7515311" y="3367583"/>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Flowchart: Magnetic Disk 164"/>
              <p:cNvSpPr/>
              <p:nvPr/>
            </p:nvSpPr>
            <p:spPr>
              <a:xfrm>
                <a:off x="7515311"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Flowchart: Magnetic Disk 165"/>
              <p:cNvSpPr/>
              <p:nvPr/>
            </p:nvSpPr>
            <p:spPr>
              <a:xfrm>
                <a:off x="7515311"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3" name="Group 142"/>
            <p:cNvGrpSpPr/>
            <p:nvPr/>
          </p:nvGrpSpPr>
          <p:grpSpPr>
            <a:xfrm>
              <a:off x="6495635" y="2759725"/>
              <a:ext cx="750698" cy="1693484"/>
              <a:chOff x="8995497" y="2538245"/>
              <a:chExt cx="1000931" cy="2257979"/>
            </a:xfrm>
          </p:grpSpPr>
          <p:sp>
            <p:nvSpPr>
              <p:cNvPr id="157" name="Flowchart: Magnetic Disk 156"/>
              <p:cNvSpPr/>
              <p:nvPr/>
            </p:nvSpPr>
            <p:spPr>
              <a:xfrm>
                <a:off x="8995497" y="419692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Flowchart: Magnetic Disk 157"/>
              <p:cNvSpPr/>
              <p:nvPr/>
            </p:nvSpPr>
            <p:spPr>
              <a:xfrm>
                <a:off x="8995497" y="378225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Flowchart: Magnetic Disk 158"/>
              <p:cNvSpPr/>
              <p:nvPr/>
            </p:nvSpPr>
            <p:spPr>
              <a:xfrm>
                <a:off x="8995497"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Flowchart: Magnetic Disk 159"/>
              <p:cNvSpPr/>
              <p:nvPr/>
            </p:nvSpPr>
            <p:spPr>
              <a:xfrm>
                <a:off x="8995497"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Flowchart: Magnetic Disk 160"/>
              <p:cNvSpPr/>
              <p:nvPr/>
            </p:nvSpPr>
            <p:spPr>
              <a:xfrm>
                <a:off x="8995497"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44" name="TextBox 143"/>
            <p:cNvSpPr txBox="1"/>
            <p:nvPr/>
          </p:nvSpPr>
          <p:spPr>
            <a:xfrm>
              <a:off x="2015508"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1</a:t>
              </a:r>
            </a:p>
          </p:txBody>
        </p:sp>
        <p:sp>
          <p:nvSpPr>
            <p:cNvPr id="145" name="TextBox 144"/>
            <p:cNvSpPr txBox="1"/>
            <p:nvPr/>
          </p:nvSpPr>
          <p:spPr>
            <a:xfrm>
              <a:off x="3143401"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2</a:t>
              </a:r>
            </a:p>
          </p:txBody>
        </p:sp>
        <p:sp>
          <p:nvSpPr>
            <p:cNvPr id="146" name="TextBox 145"/>
            <p:cNvSpPr txBox="1"/>
            <p:nvPr/>
          </p:nvSpPr>
          <p:spPr>
            <a:xfrm>
              <a:off x="6264706" y="2289251"/>
              <a:ext cx="115611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k</a:t>
              </a:r>
            </a:p>
          </p:txBody>
        </p:sp>
        <p:sp>
          <p:nvSpPr>
            <p:cNvPr id="147" name="TextBox 146"/>
            <p:cNvSpPr txBox="1"/>
            <p:nvPr/>
          </p:nvSpPr>
          <p:spPr>
            <a:xfrm>
              <a:off x="4427065"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48" name="Flowchart: Magnetic Disk 147"/>
            <p:cNvSpPr/>
            <p:nvPr/>
          </p:nvSpPr>
          <p:spPr>
            <a:xfrm>
              <a:off x="8128772" y="4004941"/>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Flowchart: Magnetic Disk 148"/>
            <p:cNvSpPr/>
            <p:nvPr/>
          </p:nvSpPr>
          <p:spPr>
            <a:xfrm>
              <a:off x="8215615" y="3691519"/>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Flowchart: Magnetic Disk 149"/>
            <p:cNvSpPr/>
            <p:nvPr/>
          </p:nvSpPr>
          <p:spPr>
            <a:xfrm>
              <a:off x="8039096" y="3381727"/>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Flowchart: Magnetic Disk 150"/>
            <p:cNvSpPr/>
            <p:nvPr/>
          </p:nvSpPr>
          <p:spPr>
            <a:xfrm>
              <a:off x="8215616" y="3070726"/>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Flowchart: Magnetic Disk 151"/>
            <p:cNvSpPr/>
            <p:nvPr/>
          </p:nvSpPr>
          <p:spPr>
            <a:xfrm>
              <a:off x="8128772" y="2760934"/>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Right Arrow 152"/>
            <p:cNvSpPr/>
            <p:nvPr/>
          </p:nvSpPr>
          <p:spPr>
            <a:xfrm>
              <a:off x="7498142"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TextBox 153"/>
            <p:cNvSpPr txBox="1"/>
            <p:nvPr/>
          </p:nvSpPr>
          <p:spPr>
            <a:xfrm>
              <a:off x="7946704" y="2173834"/>
              <a:ext cx="1114836" cy="64154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Reported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Results</a:t>
              </a:r>
            </a:p>
          </p:txBody>
        </p:sp>
        <p:sp>
          <p:nvSpPr>
            <p:cNvPr id="155" name="TextBox 154"/>
            <p:cNvSpPr txBox="1"/>
            <p:nvPr/>
          </p:nvSpPr>
          <p:spPr>
            <a:xfrm>
              <a:off x="833504" y="2289251"/>
              <a:ext cx="64901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Data</a:t>
              </a:r>
            </a:p>
          </p:txBody>
        </p:sp>
        <p:sp>
          <p:nvSpPr>
            <p:cNvPr id="156" name="TextBox 155"/>
            <p:cNvSpPr txBox="1"/>
            <p:nvPr/>
          </p:nvSpPr>
          <p:spPr>
            <a:xfrm>
              <a:off x="5507464"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grpSp>
      <p:sp>
        <p:nvSpPr>
          <p:cNvPr id="182" name="TextBox 181"/>
          <p:cNvSpPr txBox="1"/>
          <p:nvPr/>
        </p:nvSpPr>
        <p:spPr>
          <a:xfrm>
            <a:off x="434062" y="678890"/>
            <a:ext cx="442750" cy="369332"/>
          </a:xfrm>
          <a:prstGeom prst="rect">
            <a:avLst/>
          </a:prstGeom>
          <a:noFill/>
        </p:spPr>
        <p:txBody>
          <a:bodyPr wrap="none" rtlCol="0">
            <a:spAutoFit/>
          </a:bodyPr>
          <a:lstStyle/>
          <a:p>
            <a:r>
              <a:rPr lang="en-US" b="1" dirty="0" smtClean="0"/>
              <a:t>(a)</a:t>
            </a:r>
            <a:endParaRPr lang="en-US" b="1" dirty="0"/>
          </a:p>
        </p:txBody>
      </p:sp>
      <p:sp>
        <p:nvSpPr>
          <p:cNvPr id="183" name="TextBox 182"/>
          <p:cNvSpPr txBox="1"/>
          <p:nvPr/>
        </p:nvSpPr>
        <p:spPr>
          <a:xfrm>
            <a:off x="434062" y="3272582"/>
            <a:ext cx="452368" cy="369332"/>
          </a:xfrm>
          <a:prstGeom prst="rect">
            <a:avLst/>
          </a:prstGeom>
          <a:noFill/>
        </p:spPr>
        <p:txBody>
          <a:bodyPr wrap="none" rtlCol="0">
            <a:spAutoFit/>
          </a:bodyPr>
          <a:lstStyle/>
          <a:p>
            <a:r>
              <a:rPr lang="en-US" b="1" dirty="0" smtClean="0"/>
              <a:t>(b)</a:t>
            </a:r>
            <a:endParaRPr lang="en-US" b="1" dirty="0"/>
          </a:p>
        </p:txBody>
      </p:sp>
      <p:sp>
        <p:nvSpPr>
          <p:cNvPr id="184" name="TextBox 183"/>
          <p:cNvSpPr txBox="1"/>
          <p:nvPr/>
        </p:nvSpPr>
        <p:spPr>
          <a:xfrm rot="16200000">
            <a:off x="-31308" y="4336051"/>
            <a:ext cx="1516313"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Cross Entropy</a:t>
            </a:r>
          </a:p>
        </p:txBody>
      </p:sp>
      <p:sp>
        <p:nvSpPr>
          <p:cNvPr id="185" name="TextBox 184"/>
          <p:cNvSpPr txBox="1"/>
          <p:nvPr/>
        </p:nvSpPr>
        <p:spPr>
          <a:xfrm>
            <a:off x="2706000" y="5446793"/>
            <a:ext cx="4216600"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Regularization parameter (log10)</a:t>
            </a:r>
          </a:p>
        </p:txBody>
      </p:sp>
      <p:pic>
        <p:nvPicPr>
          <p:cNvPr id="2" name="Picture 1"/>
          <p:cNvPicPr>
            <a:picLocks noChangeAspect="1"/>
          </p:cNvPicPr>
          <p:nvPr/>
        </p:nvPicPr>
        <p:blipFill rotWithShape="1">
          <a:blip r:embed="rId3"/>
          <a:srcRect l="5966" b="14111"/>
          <a:stretch/>
        </p:blipFill>
        <p:spPr>
          <a:xfrm>
            <a:off x="1056970" y="3416616"/>
            <a:ext cx="7897260" cy="2005077"/>
          </a:xfrm>
          <a:prstGeom prst="rect">
            <a:avLst/>
          </a:prstGeom>
        </p:spPr>
      </p:pic>
      <p:sp>
        <p:nvSpPr>
          <p:cNvPr id="64" name="TextBox 63"/>
          <p:cNvSpPr txBox="1"/>
          <p:nvPr/>
        </p:nvSpPr>
        <p:spPr>
          <a:xfrm>
            <a:off x="139226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-15</a:t>
            </a:r>
          </a:p>
        </p:txBody>
      </p:sp>
      <p:sp>
        <p:nvSpPr>
          <p:cNvPr id="65" name="TextBox 64"/>
          <p:cNvSpPr txBox="1"/>
          <p:nvPr/>
        </p:nvSpPr>
        <p:spPr>
          <a:xfrm>
            <a:off x="412359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-10</a:t>
            </a:r>
          </a:p>
        </p:txBody>
      </p:sp>
      <p:sp>
        <p:nvSpPr>
          <p:cNvPr id="66" name="TextBox 65"/>
          <p:cNvSpPr txBox="1"/>
          <p:nvPr/>
        </p:nvSpPr>
        <p:spPr>
          <a:xfrm>
            <a:off x="6864681" y="5308293"/>
            <a:ext cx="330627"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-5</a:t>
            </a:r>
          </a:p>
        </p:txBody>
      </p:sp>
      <p:sp>
        <p:nvSpPr>
          <p:cNvPr id="67" name="TextBox 66"/>
          <p:cNvSpPr txBox="1"/>
          <p:nvPr/>
        </p:nvSpPr>
        <p:spPr>
          <a:xfrm>
            <a:off x="844444" y="5128272"/>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a:t>
            </a:r>
          </a:p>
        </p:txBody>
      </p:sp>
      <p:sp>
        <p:nvSpPr>
          <p:cNvPr id="68" name="TextBox 67"/>
          <p:cNvSpPr txBox="1"/>
          <p:nvPr/>
        </p:nvSpPr>
        <p:spPr>
          <a:xfrm>
            <a:off x="844444" y="4324967"/>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2</a:t>
            </a:r>
          </a:p>
        </p:txBody>
      </p:sp>
      <p:sp>
        <p:nvSpPr>
          <p:cNvPr id="69" name="TextBox 68"/>
          <p:cNvSpPr txBox="1"/>
          <p:nvPr/>
        </p:nvSpPr>
        <p:spPr>
          <a:xfrm>
            <a:off x="844444" y="3461005"/>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3</a:t>
            </a:r>
          </a:p>
        </p:txBody>
      </p:sp>
    </p:spTree>
    <p:extLst>
      <p:ext uri="{BB962C8B-B14F-4D97-AF65-F5344CB8AC3E}">
        <p14:creationId xmlns:p14="http://schemas.microsoft.com/office/powerpoint/2010/main" val="41884526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645" y="294622"/>
            <a:ext cx="8837353" cy="2901379"/>
            <a:chOff x="151645" y="2173834"/>
            <a:chExt cx="8837353" cy="2901379"/>
          </a:xfrm>
        </p:grpSpPr>
        <p:sp>
          <p:nvSpPr>
            <p:cNvPr id="8" name="Right Arrow 7"/>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extBox 1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16" name="TextBox 15"/>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17" name="TextBox 16"/>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8" name="TextBox 17"/>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61" name="Flowchart: Magnetic Disk 60"/>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2" name="Flowchart: Magnetic Disk 61"/>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3" name="Flowchart: Magnetic Disk 62"/>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 name="Flowchart: Magnetic Disk 63"/>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5" name="Flowchart: Magnetic Disk 64"/>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79" name="Group 78"/>
            <p:cNvGrpSpPr/>
            <p:nvPr/>
          </p:nvGrpSpPr>
          <p:grpSpPr>
            <a:xfrm>
              <a:off x="2247004" y="2759725"/>
              <a:ext cx="750698" cy="1693484"/>
              <a:chOff x="3330656" y="2538245"/>
              <a:chExt cx="1000931" cy="2257979"/>
            </a:xfrm>
          </p:grpSpPr>
          <p:sp>
            <p:nvSpPr>
              <p:cNvPr id="47" name="Flowchart: Magnetic Disk 46"/>
              <p:cNvSpPr/>
              <p:nvPr/>
            </p:nvSpPr>
            <p:spPr>
              <a:xfrm>
                <a:off x="333065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8" name="Flowchart: Magnetic Disk 47"/>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9" name="Flowchart: Magnetic Disk 48"/>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0" name="Flowchart: Magnetic Disk 49"/>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1" name="Flowchart: Magnetic Disk 50"/>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78" name="Group 77"/>
            <p:cNvGrpSpPr/>
            <p:nvPr/>
          </p:nvGrpSpPr>
          <p:grpSpPr>
            <a:xfrm>
              <a:off x="3309162" y="2759725"/>
              <a:ext cx="750698" cy="1693484"/>
              <a:chOff x="4734341" y="2538245"/>
              <a:chExt cx="1000931" cy="2257979"/>
            </a:xfrm>
          </p:grpSpPr>
          <p:sp>
            <p:nvSpPr>
              <p:cNvPr id="52" name="Flowchart: Magnetic Disk 51"/>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3" name="Flowchart: Magnetic Disk 52"/>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4" name="Flowchart: Magnetic Disk 53"/>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5" name="Flowchart: Magnetic Disk 54"/>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6" name="Flowchart: Magnetic Disk 55"/>
              <p:cNvSpPr/>
              <p:nvPr/>
            </p:nvSpPr>
            <p:spPr>
              <a:xfrm>
                <a:off x="473434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3" name="Group 42"/>
            <p:cNvGrpSpPr/>
            <p:nvPr/>
          </p:nvGrpSpPr>
          <p:grpSpPr>
            <a:xfrm>
              <a:off x="4371319" y="2759725"/>
              <a:ext cx="750698" cy="1693484"/>
              <a:chOff x="6124826" y="2538245"/>
              <a:chExt cx="1000931" cy="2257979"/>
            </a:xfrm>
            <a:solidFill>
              <a:srgbClr val="0070C0"/>
            </a:solidFill>
          </p:grpSpPr>
          <p:sp>
            <p:nvSpPr>
              <p:cNvPr id="57" name="Flowchart: Magnetic Disk 56"/>
              <p:cNvSpPr/>
              <p:nvPr/>
            </p:nvSpPr>
            <p:spPr>
              <a:xfrm>
                <a:off x="6124826" y="419692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8" name="Flowchart: Magnetic Disk 57"/>
              <p:cNvSpPr/>
              <p:nvPr/>
            </p:nvSpPr>
            <p:spPr>
              <a:xfrm>
                <a:off x="6124826" y="378225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9" name="Flowchart: Magnetic Disk 58"/>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0" name="Flowchart: Magnetic Disk 59"/>
              <p:cNvSpPr/>
              <p:nvPr/>
            </p:nvSpPr>
            <p:spPr>
              <a:xfrm>
                <a:off x="6124826" y="2952914"/>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7" name="Flowchart: Magnetic Disk 66"/>
              <p:cNvSpPr/>
              <p:nvPr/>
            </p:nvSpPr>
            <p:spPr>
              <a:xfrm>
                <a:off x="6124826" y="2538245"/>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2" name="Group 41"/>
            <p:cNvGrpSpPr/>
            <p:nvPr/>
          </p:nvGrpSpPr>
          <p:grpSpPr>
            <a:xfrm>
              <a:off x="5433477" y="2759725"/>
              <a:ext cx="750698" cy="1693484"/>
              <a:chOff x="7515311" y="2538245"/>
              <a:chExt cx="1000931" cy="2257979"/>
            </a:xfrm>
          </p:grpSpPr>
          <p:sp>
            <p:nvSpPr>
              <p:cNvPr id="68" name="Flowchart: Magnetic Disk 67"/>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9" name="Flowchart: Magnetic Disk 68"/>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0" name="Flowchart: Magnetic Disk 69"/>
              <p:cNvSpPr/>
              <p:nvPr/>
            </p:nvSpPr>
            <p:spPr>
              <a:xfrm>
                <a:off x="751531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1" name="Flowchart: Magnetic Disk 70"/>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2" name="Flowchart: Magnetic Disk 71"/>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1" name="Group 40"/>
            <p:cNvGrpSpPr/>
            <p:nvPr/>
          </p:nvGrpSpPr>
          <p:grpSpPr>
            <a:xfrm>
              <a:off x="6495635" y="2759725"/>
              <a:ext cx="750698" cy="1693484"/>
              <a:chOff x="8995497" y="2538245"/>
              <a:chExt cx="1000931" cy="2257979"/>
            </a:xfrm>
          </p:grpSpPr>
          <p:sp>
            <p:nvSpPr>
              <p:cNvPr id="73" name="Flowchart: Magnetic Disk 72"/>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4" name="Flowchart: Magnetic Disk 73"/>
              <p:cNvSpPr/>
              <p:nvPr/>
            </p:nvSpPr>
            <p:spPr>
              <a:xfrm>
                <a:off x="8995497"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5" name="Flowchart: Magnetic Disk 74"/>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6" name="Flowchart: Magnetic Disk 75"/>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7" name="Flowchart: Magnetic Disk 76"/>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80" name="TextBox 79"/>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81" name="TextBox 80"/>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82" name="TextBox 81"/>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83" name="TextBox 82"/>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84" name="Flowchart: Magnetic Disk 83"/>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5" name="Flowchart: Magnetic Disk 84"/>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6" name="Flowchart: Magnetic Disk 85"/>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7" name="Flowchart: Magnetic Disk 86"/>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8" name="Flowchart: Magnetic Disk 87"/>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9" name="Right Arrow 88"/>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0" name="TextBox 89"/>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91" name="TextBox 90"/>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92" name="TextBox 91"/>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6" name="Flowchart: Magnetic Disk 95"/>
            <p:cNvSpPr/>
            <p:nvPr/>
          </p:nvSpPr>
          <p:spPr>
            <a:xfrm>
              <a:off x="3316774" y="4625736"/>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Test</a:t>
              </a:r>
            </a:p>
          </p:txBody>
        </p:sp>
        <p:sp>
          <p:nvSpPr>
            <p:cNvPr id="97" name="Flowchart: Magnetic Disk 96"/>
            <p:cNvSpPr/>
            <p:nvPr/>
          </p:nvSpPr>
          <p:spPr>
            <a:xfrm>
              <a:off x="2258467" y="4625736"/>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Training</a:t>
              </a:r>
            </a:p>
          </p:txBody>
        </p:sp>
      </p:grpSp>
      <p:grpSp>
        <p:nvGrpSpPr>
          <p:cNvPr id="66" name="Group 65"/>
          <p:cNvGrpSpPr/>
          <p:nvPr/>
        </p:nvGrpSpPr>
        <p:grpSpPr>
          <a:xfrm>
            <a:off x="128960" y="3653985"/>
            <a:ext cx="8837353" cy="2940526"/>
            <a:chOff x="151645" y="2173834"/>
            <a:chExt cx="8837353" cy="2940526"/>
          </a:xfrm>
        </p:grpSpPr>
        <p:sp>
          <p:nvSpPr>
            <p:cNvPr id="93" name="Right Arrow 92"/>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4" name="TextBox 9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95" name="TextBox 94"/>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98" name="TextBox 97"/>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9" name="TextBox 98"/>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100" name="Flowchart: Magnetic Disk 99"/>
            <p:cNvSpPr/>
            <p:nvPr/>
          </p:nvSpPr>
          <p:spPr>
            <a:xfrm>
              <a:off x="4367468" y="4664883"/>
              <a:ext cx="750698" cy="449477"/>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85800"/>
              <a:r>
                <a:rPr lang="en-US" sz="1350" b="1" dirty="0">
                  <a:solidFill>
                    <a:prstClr val="white"/>
                  </a:solidFill>
                </a:rPr>
                <a:t>Validation</a:t>
              </a:r>
            </a:p>
          </p:txBody>
        </p:sp>
        <p:sp>
          <p:nvSpPr>
            <p:cNvPr id="101" name="Flowchart: Magnetic Disk 100"/>
            <p:cNvSpPr/>
            <p:nvPr/>
          </p:nvSpPr>
          <p:spPr>
            <a:xfrm>
              <a:off x="3305311" y="4664883"/>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Test</a:t>
              </a:r>
            </a:p>
          </p:txBody>
        </p:sp>
        <p:sp>
          <p:nvSpPr>
            <p:cNvPr id="102" name="Flowchart: Magnetic Disk 101"/>
            <p:cNvSpPr/>
            <p:nvPr/>
          </p:nvSpPr>
          <p:spPr>
            <a:xfrm>
              <a:off x="2247004" y="4664883"/>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Training</a:t>
              </a:r>
            </a:p>
          </p:txBody>
        </p:sp>
        <p:sp>
          <p:nvSpPr>
            <p:cNvPr id="103" name="Flowchart: Magnetic Disk 102"/>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4" name="Flowchart: Magnetic Disk 103"/>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5" name="Flowchart: Magnetic Disk 104"/>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6" name="Flowchart: Magnetic Disk 105"/>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7" name="Flowchart: Magnetic Disk 106"/>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108" name="Group 107"/>
            <p:cNvGrpSpPr/>
            <p:nvPr/>
          </p:nvGrpSpPr>
          <p:grpSpPr>
            <a:xfrm>
              <a:off x="2247004" y="2759725"/>
              <a:ext cx="750698" cy="1693484"/>
              <a:chOff x="3330656" y="2538245"/>
              <a:chExt cx="1000931" cy="2257979"/>
            </a:xfrm>
          </p:grpSpPr>
          <p:sp>
            <p:nvSpPr>
              <p:cNvPr id="146" name="Flowchart: Magnetic Disk 145"/>
              <p:cNvSpPr/>
              <p:nvPr/>
            </p:nvSpPr>
            <p:spPr>
              <a:xfrm>
                <a:off x="3330656" y="419692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7" name="Flowchart: Magnetic Disk 146"/>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8" name="Flowchart: Magnetic Disk 147"/>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9" name="Flowchart: Magnetic Disk 148"/>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50" name="Flowchart: Magnetic Disk 149"/>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09" name="Group 108"/>
            <p:cNvGrpSpPr/>
            <p:nvPr/>
          </p:nvGrpSpPr>
          <p:grpSpPr>
            <a:xfrm>
              <a:off x="3309162" y="2759725"/>
              <a:ext cx="750698" cy="1693484"/>
              <a:chOff x="4734341" y="2538245"/>
              <a:chExt cx="1000931" cy="2257979"/>
            </a:xfrm>
          </p:grpSpPr>
          <p:sp>
            <p:nvSpPr>
              <p:cNvPr id="141" name="Flowchart: Magnetic Disk 140"/>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2" name="Flowchart: Magnetic Disk 141"/>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3" name="Flowchart: Magnetic Disk 142"/>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4" name="Flowchart: Magnetic Disk 143"/>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5" name="Flowchart: Magnetic Disk 144"/>
              <p:cNvSpPr/>
              <p:nvPr/>
            </p:nvSpPr>
            <p:spPr>
              <a:xfrm>
                <a:off x="4734341" y="2538245"/>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0" name="Group 109"/>
            <p:cNvGrpSpPr/>
            <p:nvPr/>
          </p:nvGrpSpPr>
          <p:grpSpPr>
            <a:xfrm>
              <a:off x="4371319" y="2759725"/>
              <a:ext cx="750698" cy="1693484"/>
              <a:chOff x="6124826" y="2538245"/>
              <a:chExt cx="1000931" cy="2257979"/>
            </a:xfrm>
          </p:grpSpPr>
          <p:sp>
            <p:nvSpPr>
              <p:cNvPr id="136" name="Flowchart: Magnetic Disk 135"/>
              <p:cNvSpPr/>
              <p:nvPr/>
            </p:nvSpPr>
            <p:spPr>
              <a:xfrm>
                <a:off x="612482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7" name="Flowchart: Magnetic Disk 136"/>
              <p:cNvSpPr/>
              <p:nvPr/>
            </p:nvSpPr>
            <p:spPr>
              <a:xfrm>
                <a:off x="612482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8" name="Flowchart: Magnetic Disk 137"/>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9" name="Flowchart: Magnetic Disk 138"/>
              <p:cNvSpPr/>
              <p:nvPr/>
            </p:nvSpPr>
            <p:spPr>
              <a:xfrm>
                <a:off x="6124826" y="2952914"/>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0" name="Flowchart: Magnetic Disk 139"/>
              <p:cNvSpPr/>
              <p:nvPr/>
            </p:nvSpPr>
            <p:spPr>
              <a:xfrm>
                <a:off x="6124826"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1" name="Group 110"/>
            <p:cNvGrpSpPr/>
            <p:nvPr/>
          </p:nvGrpSpPr>
          <p:grpSpPr>
            <a:xfrm>
              <a:off x="5433477" y="2759725"/>
              <a:ext cx="750698" cy="1693484"/>
              <a:chOff x="7515311" y="2538245"/>
              <a:chExt cx="1000931" cy="2257979"/>
            </a:xfrm>
          </p:grpSpPr>
          <p:sp>
            <p:nvSpPr>
              <p:cNvPr id="131" name="Flowchart: Magnetic Disk 130"/>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2" name="Flowchart: Magnetic Disk 131"/>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3" name="Flowchart: Magnetic Disk 132"/>
              <p:cNvSpPr/>
              <p:nvPr/>
            </p:nvSpPr>
            <p:spPr>
              <a:xfrm>
                <a:off x="7515311" y="3367583"/>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4" name="Flowchart: Magnetic Disk 133"/>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5" name="Flowchart: Magnetic Disk 134"/>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2" name="Group 111"/>
            <p:cNvGrpSpPr/>
            <p:nvPr/>
          </p:nvGrpSpPr>
          <p:grpSpPr>
            <a:xfrm>
              <a:off x="6495635" y="2759725"/>
              <a:ext cx="750698" cy="1693484"/>
              <a:chOff x="8995497" y="2538245"/>
              <a:chExt cx="1000931" cy="2257979"/>
            </a:xfrm>
          </p:grpSpPr>
          <p:sp>
            <p:nvSpPr>
              <p:cNvPr id="126" name="Flowchart: Magnetic Disk 125"/>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7" name="Flowchart: Magnetic Disk 126"/>
              <p:cNvSpPr/>
              <p:nvPr/>
            </p:nvSpPr>
            <p:spPr>
              <a:xfrm>
                <a:off x="8995497" y="378225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8" name="Flowchart: Magnetic Disk 127"/>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9" name="Flowchart: Magnetic Disk 128"/>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0" name="Flowchart: Magnetic Disk 129"/>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113" name="TextBox 112"/>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114" name="TextBox 113"/>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115" name="TextBox 114"/>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116" name="TextBox 115"/>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17" name="Flowchart: Magnetic Disk 116"/>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8" name="Flowchart: Magnetic Disk 117"/>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9" name="Flowchart: Magnetic Disk 118"/>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0" name="Flowchart: Magnetic Disk 119"/>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1" name="Flowchart: Magnetic Disk 120"/>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2" name="Right Arrow 121"/>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3" name="TextBox 122"/>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124" name="TextBox 123"/>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125" name="TextBox 124"/>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grpSp>
    </p:spTree>
    <p:extLst>
      <p:ext uri="{BB962C8B-B14F-4D97-AF65-F5344CB8AC3E}">
        <p14:creationId xmlns:p14="http://schemas.microsoft.com/office/powerpoint/2010/main" val="407368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ccurac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387" y="297863"/>
            <a:ext cx="3599926" cy="4834473"/>
          </a:xfrm>
          <a:prstGeom prst="rect">
            <a:avLst/>
          </a:prstGeom>
        </p:spPr>
      </p:pic>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4"/>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5106" y="161524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latin typeface="+mj-lt"/>
                </a:rPr>
                <a:t>1-Specificity</a:t>
              </a:r>
              <a:endParaRPr lang="en-US" sz="1400" dirty="0">
                <a:latin typeface="+mj-lt"/>
              </a:endParaRPr>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latin typeface="+mj-lt"/>
                </a:rPr>
                <a:t>Sensitivity</a:t>
              </a:r>
            </a:p>
          </p:txBody>
        </p:sp>
        <p:sp>
          <p:nvSpPr>
            <p:cNvPr id="231" name="TextBox 230"/>
            <p:cNvSpPr txBox="1"/>
            <p:nvPr/>
          </p:nvSpPr>
          <p:spPr>
            <a:xfrm>
              <a:off x="7442864" y="4612845"/>
              <a:ext cx="540148" cy="338554"/>
            </a:xfrm>
            <a:prstGeom prst="rect">
              <a:avLst/>
            </a:prstGeom>
            <a:noFill/>
          </p:spPr>
          <p:txBody>
            <a:bodyPr wrap="none" rtlCol="0">
              <a:spAutoFit/>
            </a:bodyPr>
            <a:lstStyle/>
            <a:p>
              <a:r>
                <a:rPr lang="en-US" sz="1600" dirty="0">
                  <a:latin typeface="+mj-lt"/>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5851" y="137905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3878" y="138379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6357" y="140298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9567" y="139052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7497" y="263722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9899" y="129830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6092" y="139150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61808" y="218205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1831918" y="4354088"/>
            <a:ext cx="1366446" cy="477054"/>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Biophysical Feature Space</a:t>
            </a:r>
          </a:p>
        </p:txBody>
      </p:sp>
      <p:sp>
        <p:nvSpPr>
          <p:cNvPr id="224" name="TextBox 223"/>
          <p:cNvSpPr txBox="1"/>
          <p:nvPr/>
        </p:nvSpPr>
        <p:spPr>
          <a:xfrm>
            <a:off x="5140589" y="4340011"/>
            <a:ext cx="957968" cy="484632"/>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277853" y="4348065"/>
            <a:ext cx="1783248" cy="484632"/>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Neural Network Hidden Layers</a:t>
            </a:r>
            <a:endParaRPr lang="en-US" sz="1600" dirty="0">
              <a:solidFill>
                <a:srgbClr val="FFFF00"/>
              </a:solidFill>
            </a:endParaRPr>
          </a:p>
        </p:txBody>
      </p:sp>
      <p:sp>
        <p:nvSpPr>
          <p:cNvPr id="226" name="TextBox 225"/>
          <p:cNvSpPr txBox="1"/>
          <p:nvPr/>
        </p:nvSpPr>
        <p:spPr>
          <a:xfrm>
            <a:off x="911682" y="4354748"/>
            <a:ext cx="840747" cy="484632"/>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5788" y="201243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72562" y="229268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601649" y="279193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4823" y="261044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6664" y="166162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51851" y="263722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7286" y="1282017"/>
            <a:ext cx="238514" cy="2627787"/>
            <a:chOff x="4471236" y="960033"/>
            <a:chExt cx="238514" cy="2627787"/>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6003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501158" y="227944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7154" y="201381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6846" y="301781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573429">
            <a:off x="5350877" y="1186988"/>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nvGrpSpPr>
          <p:cNvPr id="2" name="Group 1"/>
          <p:cNvGrpSpPr/>
          <p:nvPr/>
        </p:nvGrpSpPr>
        <p:grpSpPr>
          <a:xfrm>
            <a:off x="2604649" y="965972"/>
            <a:ext cx="725262" cy="2789047"/>
            <a:chOff x="2564944" y="932702"/>
            <a:chExt cx="725262" cy="2789047"/>
          </a:xfrm>
        </p:grpSpPr>
        <p:sp>
          <p:nvSpPr>
            <p:cNvPr id="278" name="Line 38"/>
            <p:cNvSpPr>
              <a:spLocks noChangeShapeType="1"/>
            </p:cNvSpPr>
            <p:nvPr/>
          </p:nvSpPr>
          <p:spPr bwMode="auto">
            <a:xfrm rot="5400000" flipH="1">
              <a:off x="2335669" y="1191341"/>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79" name="Line 38"/>
            <p:cNvSpPr>
              <a:spLocks noChangeShapeType="1"/>
            </p:cNvSpPr>
            <p:nvPr/>
          </p:nvSpPr>
          <p:spPr bwMode="auto">
            <a:xfrm rot="5400000" flipH="1">
              <a:off x="2544304" y="98555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0" name="Line 38"/>
            <p:cNvSpPr>
              <a:spLocks noChangeShapeType="1"/>
            </p:cNvSpPr>
            <p:nvPr/>
          </p:nvSpPr>
          <p:spPr bwMode="auto">
            <a:xfrm rot="5400000" flipH="1">
              <a:off x="2130920" y="1366726"/>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1" name="Line 38"/>
            <p:cNvSpPr>
              <a:spLocks noChangeShapeType="1"/>
            </p:cNvSpPr>
            <p:nvPr/>
          </p:nvSpPr>
          <p:spPr bwMode="auto">
            <a:xfrm rot="5400000" flipH="1">
              <a:off x="1941544" y="1597669"/>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2" name="Line 38"/>
            <p:cNvSpPr>
              <a:spLocks noChangeShapeType="1"/>
            </p:cNvSpPr>
            <p:nvPr/>
          </p:nvSpPr>
          <p:spPr bwMode="auto">
            <a:xfrm rot="5400000" flipH="1">
              <a:off x="1741304" y="180967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07" name="Line 38"/>
            <p:cNvSpPr>
              <a:spLocks noChangeShapeType="1"/>
            </p:cNvSpPr>
            <p:nvPr/>
          </p:nvSpPr>
          <p:spPr bwMode="auto">
            <a:xfrm rot="5400000" flipH="1">
              <a:off x="1562822" y="2007660"/>
              <a:ext cx="2743518" cy="68465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4309" y="1249779"/>
            <a:ext cx="238514" cy="2609826"/>
            <a:chOff x="3191742" y="1216509"/>
            <a:chExt cx="238514" cy="2609826"/>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2165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18" name="Oval 96"/>
          <p:cNvSpPr>
            <a:spLocks/>
          </p:cNvSpPr>
          <p:nvPr/>
        </p:nvSpPr>
        <p:spPr bwMode="auto">
          <a:xfrm rot="16200000">
            <a:off x="2455200" y="873367"/>
            <a:ext cx="238514" cy="238514"/>
          </a:xfrm>
          <a:prstGeom prst="ellipse">
            <a:avLst/>
          </a:prstGeom>
          <a:solidFill>
            <a:srgbClr val="E46C0A"/>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10" name="TextBox 309"/>
          <p:cNvSpPr txBox="1"/>
          <p:nvPr/>
        </p:nvSpPr>
        <p:spPr>
          <a:xfrm>
            <a:off x="6178045" y="4343024"/>
            <a:ext cx="2323685" cy="484632"/>
          </a:xfrm>
          <a:prstGeom prst="rect">
            <a:avLst/>
          </a:prstGeom>
          <a:solidFill>
            <a:srgbClr val="00B050"/>
          </a:solidFill>
          <a:ln>
            <a:noFill/>
          </a:ln>
        </p:spPr>
        <p:txBody>
          <a:bodyPr wrap="square" rtlCol="0">
            <a:spAutoFit/>
          </a:bodyPr>
          <a:lstStyle/>
          <a:p>
            <a:pPr algn="ctr">
              <a:lnSpc>
                <a:spcPts val="1500"/>
              </a:lnSpc>
            </a:pPr>
            <a:r>
              <a:rPr lang="en-US" sz="1600" dirty="0" smtClean="0">
                <a:solidFill>
                  <a:srgbClr val="FFFF00"/>
                </a:solidFill>
              </a:rPr>
              <a:t>AUC-based </a:t>
            </a:r>
          </a:p>
          <a:p>
            <a:pPr algn="ctr">
              <a:lnSpc>
                <a:spcPts val="1500"/>
              </a:lnSpc>
            </a:pPr>
            <a:r>
              <a:rPr lang="en-US" sz="1600" dirty="0" smtClean="0">
                <a:solidFill>
                  <a:srgbClr val="FFFF00"/>
                </a:solidFill>
              </a:rPr>
              <a:t>Global Training</a:t>
            </a:r>
            <a:endParaRPr lang="en-US" sz="1600" dirty="0">
              <a:solidFill>
                <a:srgbClr val="FFFF00"/>
              </a:solidFill>
            </a:endParaRPr>
          </a:p>
        </p:txBody>
      </p:sp>
    </p:spTree>
    <p:extLst>
      <p:ext uri="{BB962C8B-B14F-4D97-AF65-F5344CB8AC3E}">
        <p14:creationId xmlns:p14="http://schemas.microsoft.com/office/powerpoint/2010/main" val="31708077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27" y="1728415"/>
            <a:ext cx="1748984" cy="3038141"/>
          </a:xfrm>
          <a:prstGeom prst="rect">
            <a:avLst/>
          </a:prstGeom>
        </p:spPr>
      </p:pic>
      <p:pic>
        <p:nvPicPr>
          <p:cNvPr id="8" name="Picture 7"/>
          <p:cNvPicPr>
            <a:picLocks noChangeAspect="1"/>
          </p:cNvPicPr>
          <p:nvPr/>
        </p:nvPicPr>
        <p:blipFill rotWithShape="1">
          <a:blip r:embed="rId3"/>
          <a:srcRect l="16920" r="12375" b="10486"/>
          <a:stretch/>
        </p:blipFill>
        <p:spPr>
          <a:xfrm>
            <a:off x="2976721" y="1614567"/>
            <a:ext cx="2952143" cy="3183426"/>
          </a:xfrm>
          <a:prstGeom prst="rect">
            <a:avLst/>
          </a:prstGeom>
        </p:spPr>
      </p:pic>
      <p:sp>
        <p:nvSpPr>
          <p:cNvPr id="10" name="TextBox 9"/>
          <p:cNvSpPr txBox="1"/>
          <p:nvPr/>
        </p:nvSpPr>
        <p:spPr>
          <a:xfrm>
            <a:off x="2403462" y="1600875"/>
            <a:ext cx="452368" cy="369332"/>
          </a:xfrm>
          <a:prstGeom prst="rect">
            <a:avLst/>
          </a:prstGeom>
          <a:solidFill>
            <a:schemeClr val="bg1"/>
          </a:solidFill>
        </p:spPr>
        <p:txBody>
          <a:bodyPr wrap="none" rtlCol="0">
            <a:spAutoFit/>
          </a:bodyPr>
          <a:lstStyle/>
          <a:p>
            <a:r>
              <a:rPr lang="en-US" b="1" dirty="0" smtClean="0"/>
              <a:t>(b)</a:t>
            </a:r>
            <a:endParaRPr lang="en-US" b="1" dirty="0"/>
          </a:p>
        </p:txBody>
      </p:sp>
      <p:sp>
        <p:nvSpPr>
          <p:cNvPr id="15" name="TextBox 14"/>
          <p:cNvSpPr txBox="1"/>
          <p:nvPr/>
        </p:nvSpPr>
        <p:spPr>
          <a:xfrm>
            <a:off x="-25850" y="1600875"/>
            <a:ext cx="442750" cy="369332"/>
          </a:xfrm>
          <a:prstGeom prst="rect">
            <a:avLst/>
          </a:prstGeom>
          <a:noFill/>
        </p:spPr>
        <p:txBody>
          <a:bodyPr wrap="none" rtlCol="0">
            <a:spAutoFit/>
          </a:bodyPr>
          <a:lstStyle/>
          <a:p>
            <a:r>
              <a:rPr lang="en-US" b="1" dirty="0" smtClean="0"/>
              <a:t>(a)</a:t>
            </a:r>
            <a:endParaRPr lang="en-US" b="1" dirty="0"/>
          </a:p>
        </p:txBody>
      </p:sp>
      <p:sp>
        <p:nvSpPr>
          <p:cNvPr id="27" name="TextBox 26"/>
          <p:cNvSpPr txBox="1"/>
          <p:nvPr/>
        </p:nvSpPr>
        <p:spPr>
          <a:xfrm>
            <a:off x="3524764" y="4861132"/>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1 - Specificity</a:t>
            </a:r>
            <a:endParaRPr lang="en-US" sz="1400" dirty="0">
              <a:latin typeface="Arial" panose="020B0604020202020204" pitchFamily="34" charset="0"/>
              <a:cs typeface="Arial" panose="020B0604020202020204" pitchFamily="34" charset="0"/>
            </a:endParaRPr>
          </a:p>
        </p:txBody>
      </p:sp>
      <p:grpSp>
        <p:nvGrpSpPr>
          <p:cNvPr id="67" name="Group 66"/>
          <p:cNvGrpSpPr/>
          <p:nvPr/>
        </p:nvGrpSpPr>
        <p:grpSpPr>
          <a:xfrm>
            <a:off x="2538094" y="1782533"/>
            <a:ext cx="3546031" cy="3161768"/>
            <a:chOff x="2497559" y="1887626"/>
            <a:chExt cx="3428166" cy="3056675"/>
          </a:xfrm>
        </p:grpSpPr>
        <p:sp>
          <p:nvSpPr>
            <p:cNvPr id="26" name="TextBox 25"/>
            <p:cNvSpPr txBox="1"/>
            <p:nvPr/>
          </p:nvSpPr>
          <p:spPr>
            <a:xfrm rot="16200000">
              <a:off x="1796772" y="3346179"/>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Sensitivity</a:t>
              </a:r>
              <a:endParaRPr lang="en-US" sz="1400" dirty="0">
                <a:latin typeface="Arial" panose="020B0604020202020204" pitchFamily="34" charset="0"/>
                <a:cs typeface="Arial" panose="020B0604020202020204" pitchFamily="34" charset="0"/>
              </a:endParaRPr>
            </a:p>
          </p:txBody>
        </p:sp>
        <p:sp>
          <p:nvSpPr>
            <p:cNvPr id="29" name="TextBox 28"/>
            <p:cNvSpPr txBox="1"/>
            <p:nvPr/>
          </p:nvSpPr>
          <p:spPr>
            <a:xfrm>
              <a:off x="2569093" y="460964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0" name="TextBox 29"/>
            <p:cNvSpPr txBox="1"/>
            <p:nvPr/>
          </p:nvSpPr>
          <p:spPr>
            <a:xfrm>
              <a:off x="2569093" y="1887626"/>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p:txBody>
        </p:sp>
        <p:sp>
          <p:nvSpPr>
            <p:cNvPr id="31" name="TextBox 30"/>
            <p:cNvSpPr txBox="1"/>
            <p:nvPr/>
          </p:nvSpPr>
          <p:spPr>
            <a:xfrm>
              <a:off x="2569093" y="324863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2" name="TextBox 31"/>
            <p:cNvSpPr txBox="1"/>
            <p:nvPr/>
          </p:nvSpPr>
          <p:spPr>
            <a:xfrm>
              <a:off x="2727324"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3" name="TextBox 32"/>
            <p:cNvSpPr txBox="1"/>
            <p:nvPr/>
          </p:nvSpPr>
          <p:spPr>
            <a:xfrm>
              <a:off x="4078722"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4" name="TextBox 33"/>
            <p:cNvSpPr txBox="1"/>
            <p:nvPr/>
          </p:nvSpPr>
          <p:spPr>
            <a:xfrm>
              <a:off x="5430120"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nvGrpSpPr>
            <p:cNvPr id="39" name="Group 38"/>
            <p:cNvGrpSpPr/>
            <p:nvPr/>
          </p:nvGrpSpPr>
          <p:grpSpPr>
            <a:xfrm>
              <a:off x="3959116" y="3718619"/>
              <a:ext cx="1816509" cy="1015663"/>
              <a:chOff x="4901419" y="4097276"/>
              <a:chExt cx="2192171" cy="1225706"/>
            </a:xfrm>
          </p:grpSpPr>
          <p:sp>
            <p:nvSpPr>
              <p:cNvPr id="7" name="TextBox 6"/>
              <p:cNvSpPr txBox="1"/>
              <p:nvPr/>
            </p:nvSpPr>
            <p:spPr>
              <a:xfrm>
                <a:off x="5136748" y="4097276"/>
                <a:ext cx="1956842" cy="1225706"/>
              </a:xfrm>
              <a:prstGeom prst="rect">
                <a:avLst/>
              </a:prstGeom>
              <a:noFill/>
            </p:spPr>
            <p:txBody>
              <a:bodyPr wrap="none" rtlCol="0">
                <a:spAutoFit/>
              </a:bodyPr>
              <a:lstStyle/>
              <a:p>
                <a:r>
                  <a:rPr lang="en-US" sz="1200" dirty="0" smtClean="0">
                    <a:latin typeface="Arial"/>
                    <a:cs typeface="Arial"/>
                  </a:rPr>
                  <a:t>Multivariate Features</a:t>
                </a:r>
              </a:p>
              <a:p>
                <a:r>
                  <a:rPr lang="en-US" sz="1200" dirty="0" smtClean="0">
                    <a:latin typeface="Arial"/>
                    <a:cs typeface="Arial"/>
                  </a:rPr>
                  <a:t>Morphology </a:t>
                </a:r>
              </a:p>
              <a:p>
                <a:r>
                  <a:rPr lang="en-US" sz="1200" dirty="0" smtClean="0">
                    <a:latin typeface="Arial"/>
                    <a:cs typeface="Arial"/>
                  </a:rPr>
                  <a:t>Optical Phase</a:t>
                </a:r>
              </a:p>
              <a:p>
                <a:r>
                  <a:rPr lang="en-US" sz="1200" dirty="0" smtClean="0">
                    <a:latin typeface="Arial"/>
                    <a:cs typeface="Arial"/>
                  </a:rPr>
                  <a:t>Optical Loss</a:t>
                </a:r>
              </a:p>
              <a:p>
                <a:r>
                  <a:rPr lang="en-US" sz="1200" dirty="0" smtClean="0">
                    <a:latin typeface="Arial"/>
                    <a:cs typeface="Arial"/>
                  </a:rPr>
                  <a:t>Random Guess</a:t>
                </a:r>
                <a:endParaRPr lang="en-US" sz="1200" dirty="0">
                  <a:latin typeface="Arial"/>
                  <a:cs typeface="Arial"/>
                </a:endParaRPr>
              </a:p>
            </p:txBody>
          </p:sp>
          <p:cxnSp>
            <p:nvCxnSpPr>
              <p:cNvPr id="13" name="Straight Connector 12"/>
              <p:cNvCxnSpPr/>
              <p:nvPr/>
            </p:nvCxnSpPr>
            <p:spPr>
              <a:xfrm>
                <a:off x="4901419" y="4309681"/>
                <a:ext cx="307481" cy="0"/>
              </a:xfrm>
              <a:prstGeom prst="line">
                <a:avLst/>
              </a:prstGeom>
              <a:ln w="57150" cmpd="sng">
                <a:solidFill>
                  <a:srgbClr val="246CAE"/>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901419" y="4519499"/>
                <a:ext cx="307481" cy="0"/>
              </a:xfrm>
              <a:prstGeom prst="line">
                <a:avLst/>
              </a:prstGeom>
              <a:ln w="57150" cmpd="sng">
                <a:solidFill>
                  <a:srgbClr val="E13039"/>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901419" y="4729317"/>
                <a:ext cx="307481" cy="0"/>
              </a:xfrm>
              <a:prstGeom prst="line">
                <a:avLst/>
              </a:prstGeom>
              <a:ln w="57150" cmpd="sng">
                <a:solidFill>
                  <a:srgbClr val="61B65B"/>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901419" y="4939135"/>
                <a:ext cx="307481" cy="0"/>
              </a:xfrm>
              <a:prstGeom prst="line">
                <a:avLst/>
              </a:prstGeom>
              <a:ln w="57150" cmpd="sng">
                <a:solidFill>
                  <a:srgbClr val="FD8627"/>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901419" y="5148951"/>
                <a:ext cx="307481" cy="0"/>
              </a:xfrm>
              <a:prstGeom prst="line">
                <a:avLst/>
              </a:prstGeom>
              <a:ln w="57150" cmpd="sng">
                <a:solidFill>
                  <a:srgbClr val="E0E0E0"/>
                </a:solidFill>
              </a:ln>
              <a:effectLst/>
            </p:spPr>
            <p:style>
              <a:lnRef idx="2">
                <a:schemeClr val="accent1"/>
              </a:lnRef>
              <a:fillRef idx="0">
                <a:schemeClr val="accent1"/>
              </a:fillRef>
              <a:effectRef idx="1">
                <a:schemeClr val="accent1"/>
              </a:effectRef>
              <a:fontRef idx="minor">
                <a:schemeClr val="tx1"/>
              </a:fontRef>
            </p:style>
          </p:cxnSp>
        </p:grpSp>
      </p:grpSp>
      <p:sp>
        <p:nvSpPr>
          <p:cNvPr id="41" name="TextBox 40"/>
          <p:cNvSpPr txBox="1"/>
          <p:nvPr/>
        </p:nvSpPr>
        <p:spPr>
          <a:xfrm>
            <a:off x="5863256" y="1600875"/>
            <a:ext cx="425079" cy="369332"/>
          </a:xfrm>
          <a:prstGeom prst="rect">
            <a:avLst/>
          </a:prstGeom>
          <a:solidFill>
            <a:schemeClr val="bg1"/>
          </a:solidFill>
        </p:spPr>
        <p:txBody>
          <a:bodyPr wrap="none" rtlCol="0">
            <a:spAutoFit/>
          </a:bodyPr>
          <a:lstStyle/>
          <a:p>
            <a:r>
              <a:rPr lang="en-US" b="1" dirty="0" smtClean="0"/>
              <a:t>(c)</a:t>
            </a:r>
            <a:endParaRPr lang="en-US" b="1" dirty="0"/>
          </a:p>
        </p:txBody>
      </p:sp>
      <p:sp>
        <p:nvSpPr>
          <p:cNvPr id="23" name="TextBox 22"/>
          <p:cNvSpPr txBox="1"/>
          <p:nvPr/>
        </p:nvSpPr>
        <p:spPr>
          <a:xfrm rot="16200000">
            <a:off x="-1072785" y="3245376"/>
            <a:ext cx="2509877" cy="32411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147852" y="3821510"/>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70%</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147852" y="2210691"/>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90%</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147852" y="3025177"/>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80%</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346859" y="4754888"/>
            <a:ext cx="522604" cy="215142"/>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1783381" y="4754888"/>
            <a:ext cx="522604"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500</a:t>
            </a:r>
            <a:endParaRPr lang="en-US" sz="1000" dirty="0">
              <a:latin typeface="Arial" panose="020B0604020202020204" pitchFamily="34" charset="0"/>
              <a:cs typeface="Arial" panose="020B0604020202020204" pitchFamily="34" charset="0"/>
            </a:endParaRPr>
          </a:p>
        </p:txBody>
      </p:sp>
      <p:sp>
        <p:nvSpPr>
          <p:cNvPr id="16" name="TextBox 15"/>
          <p:cNvSpPr txBox="1"/>
          <p:nvPr/>
        </p:nvSpPr>
        <p:spPr>
          <a:xfrm>
            <a:off x="6383104" y="4840963"/>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First Principal Component</a:t>
            </a:r>
            <a:endParaRPr lang="en-US" sz="1400" dirty="0">
              <a:latin typeface="Arial" panose="020B0604020202020204" pitchFamily="34" charset="0"/>
              <a:cs typeface="Arial" panose="020B0604020202020204" pitchFamily="34" charset="0"/>
            </a:endParaRPr>
          </a:p>
        </p:txBody>
      </p:sp>
      <p:grpSp>
        <p:nvGrpSpPr>
          <p:cNvPr id="69" name="Group 68"/>
          <p:cNvGrpSpPr/>
          <p:nvPr/>
        </p:nvGrpSpPr>
        <p:grpSpPr>
          <a:xfrm>
            <a:off x="5916653" y="1820114"/>
            <a:ext cx="3053817" cy="3063012"/>
            <a:chOff x="5984213" y="1806604"/>
            <a:chExt cx="3053819" cy="3063012"/>
          </a:xfrm>
        </p:grpSpPr>
        <p:sp>
          <p:nvSpPr>
            <p:cNvPr id="28" name="TextBox 27"/>
            <p:cNvSpPr txBox="1"/>
            <p:nvPr/>
          </p:nvSpPr>
          <p:spPr>
            <a:xfrm rot="16200000">
              <a:off x="4848827" y="3233328"/>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Second Principal Component</a:t>
              </a:r>
              <a:endParaRPr lang="en-US" sz="1400" dirty="0">
                <a:latin typeface="Arial" panose="020B0604020202020204" pitchFamily="34" charset="0"/>
                <a:cs typeface="Arial" panose="020B0604020202020204" pitchFamily="34" charset="0"/>
              </a:endParaRPr>
            </a:p>
          </p:txBody>
        </p:sp>
        <p:grpSp>
          <p:nvGrpSpPr>
            <p:cNvPr id="58" name="Group 57"/>
            <p:cNvGrpSpPr/>
            <p:nvPr/>
          </p:nvGrpSpPr>
          <p:grpSpPr>
            <a:xfrm>
              <a:off x="6403138" y="1858391"/>
              <a:ext cx="2598504" cy="2877955"/>
              <a:chOff x="6129844" y="1822431"/>
              <a:chExt cx="2906060" cy="3218586"/>
            </a:xfrm>
          </p:grpSpPr>
          <p:pic>
            <p:nvPicPr>
              <p:cNvPr id="44" name="Picture 43"/>
              <p:cNvPicPr>
                <a:picLocks noChangeAspect="1"/>
              </p:cNvPicPr>
              <p:nvPr/>
            </p:nvPicPr>
            <p:blipFill rotWithShape="1">
              <a:blip r:embed="rId4"/>
              <a:srcRect l="19402" t="11517" r="23134" b="10111"/>
              <a:stretch/>
            </p:blipFill>
            <p:spPr>
              <a:xfrm>
                <a:off x="6129844" y="1822431"/>
                <a:ext cx="2906060" cy="3218586"/>
              </a:xfrm>
              <a:prstGeom prst="rect">
                <a:avLst/>
              </a:prstGeom>
            </p:spPr>
          </p:pic>
          <p:sp>
            <p:nvSpPr>
              <p:cNvPr id="46" name="Rectangle 45"/>
              <p:cNvSpPr/>
              <p:nvPr/>
            </p:nvSpPr>
            <p:spPr>
              <a:xfrm>
                <a:off x="8668545" y="3870046"/>
                <a:ext cx="367359" cy="10517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724206" y="3777947"/>
              <a:ext cx="313826" cy="943100"/>
              <a:chOff x="8023966" y="1544690"/>
              <a:chExt cx="350971" cy="1054718"/>
            </a:xfrm>
          </p:grpSpPr>
          <p:sp>
            <p:nvSpPr>
              <p:cNvPr id="49" name="TextBox 48"/>
              <p:cNvSpPr txBox="1"/>
              <p:nvPr/>
            </p:nvSpPr>
            <p:spPr>
              <a:xfrm>
                <a:off x="8023966" y="1544690"/>
                <a:ext cx="206523" cy="481883"/>
              </a:xfrm>
              <a:prstGeom prst="rect">
                <a:avLst/>
              </a:prstGeom>
              <a:noFill/>
            </p:spPr>
            <p:txBody>
              <a:bodyPr wrap="none" rtlCol="0">
                <a:spAutoFit/>
              </a:bodyPr>
              <a:lstStyle/>
              <a:p>
                <a:pPr algn="r"/>
                <a:endParaRPr lang="en-US" sz="1100" dirty="0" smtClean="0">
                  <a:latin typeface="Arial"/>
                  <a:cs typeface="Arial"/>
                </a:endParaRPr>
              </a:p>
              <a:p>
                <a:pPr algn="r"/>
                <a:endParaRPr lang="en-US" sz="1100" dirty="0" smtClean="0">
                  <a:latin typeface="Arial"/>
                  <a:cs typeface="Arial"/>
                </a:endParaRPr>
              </a:p>
            </p:txBody>
          </p:sp>
          <p:sp>
            <p:nvSpPr>
              <p:cNvPr id="51" name="Oval 50"/>
              <p:cNvSpPr/>
              <p:nvPr/>
            </p:nvSpPr>
            <p:spPr>
              <a:xfrm>
                <a:off x="8226886" y="1668602"/>
                <a:ext cx="49422" cy="53474"/>
              </a:xfrm>
              <a:prstGeom prst="ellipse">
                <a:avLst/>
              </a:prstGeom>
              <a:solidFill>
                <a:srgbClr val="1825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8226886" y="1848322"/>
                <a:ext cx="49422" cy="53474"/>
              </a:xfrm>
              <a:prstGeom prst="ellipse">
                <a:avLst/>
              </a:prstGeom>
              <a:solidFill>
                <a:srgbClr val="FB00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8226882" y="2028043"/>
                <a:ext cx="49422" cy="53474"/>
              </a:xfrm>
              <a:prstGeom prst="ellipse">
                <a:avLst/>
              </a:prstGeom>
              <a:noFill/>
              <a:ln>
                <a:solidFill>
                  <a:srgbClr val="0D5FB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226882" y="2207764"/>
                <a:ext cx="49422" cy="53474"/>
              </a:xfrm>
              <a:prstGeom prst="ellipse">
                <a:avLst/>
              </a:prstGeom>
              <a:noFill/>
              <a:ln>
                <a:solidFill>
                  <a:srgbClr val="E130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8100855" y="2291632"/>
                <a:ext cx="274082" cy="307776"/>
              </a:xfrm>
              <a:prstGeom prst="rect">
                <a:avLst/>
              </a:prstGeom>
              <a:noFill/>
            </p:spPr>
            <p:txBody>
              <a:bodyPr wrap="none" rtlCol="0">
                <a:spAutoFit/>
              </a:bodyPr>
              <a:lstStyle/>
              <a:p>
                <a:r>
                  <a:rPr lang="en-US" sz="1400" dirty="0" smtClean="0"/>
                  <a:t>*</a:t>
                </a:r>
                <a:endParaRPr lang="en-US" sz="1400" dirty="0"/>
              </a:p>
            </p:txBody>
          </p:sp>
        </p:grpSp>
        <p:sp>
          <p:nvSpPr>
            <p:cNvPr id="60" name="TextBox 59"/>
            <p:cNvSpPr txBox="1"/>
            <p:nvPr/>
          </p:nvSpPr>
          <p:spPr>
            <a:xfrm>
              <a:off x="6117050" y="1806604"/>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a:t>
              </a:r>
            </a:p>
          </p:txBody>
        </p:sp>
        <p:sp>
          <p:nvSpPr>
            <p:cNvPr id="61" name="TextBox 60"/>
            <p:cNvSpPr txBox="1"/>
            <p:nvPr/>
          </p:nvSpPr>
          <p:spPr>
            <a:xfrm>
              <a:off x="6117050" y="3285435"/>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p:cNvSpPr txBox="1"/>
            <p:nvPr/>
          </p:nvSpPr>
          <p:spPr>
            <a:xfrm>
              <a:off x="625670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sp>
          <p:nvSpPr>
            <p:cNvPr id="63" name="TextBox 62"/>
            <p:cNvSpPr txBox="1"/>
            <p:nvPr/>
          </p:nvSpPr>
          <p:spPr>
            <a:xfrm>
              <a:off x="7243075"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64" name="TextBox 63"/>
            <p:cNvSpPr txBox="1"/>
            <p:nvPr/>
          </p:nvSpPr>
          <p:spPr>
            <a:xfrm>
              <a:off x="821736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sp>
        <p:nvSpPr>
          <p:cNvPr id="68" name="TextBox 67"/>
          <p:cNvSpPr txBox="1"/>
          <p:nvPr/>
        </p:nvSpPr>
        <p:spPr>
          <a:xfrm>
            <a:off x="642606" y="4847239"/>
            <a:ext cx="1746856" cy="26892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Generation</a:t>
            </a:r>
            <a:endParaRPr lang="en-US" sz="1400" dirty="0">
              <a:latin typeface="Arial" panose="020B0604020202020204" pitchFamily="34" charset="0"/>
              <a:cs typeface="Arial" panose="020B0604020202020204" pitchFamily="34" charset="0"/>
            </a:endParaRPr>
          </a:p>
        </p:txBody>
      </p:sp>
      <p:grpSp>
        <p:nvGrpSpPr>
          <p:cNvPr id="75" name="Group 74"/>
          <p:cNvGrpSpPr/>
          <p:nvPr/>
        </p:nvGrpSpPr>
        <p:grpSpPr>
          <a:xfrm>
            <a:off x="7517814" y="3794490"/>
            <a:ext cx="1382184" cy="930924"/>
            <a:chOff x="7465442" y="3794490"/>
            <a:chExt cx="1382184" cy="930924"/>
          </a:xfrm>
        </p:grpSpPr>
        <p:sp>
          <p:nvSpPr>
            <p:cNvPr id="70" name="Rectangle 69"/>
            <p:cNvSpPr/>
            <p:nvPr/>
          </p:nvSpPr>
          <p:spPr>
            <a:xfrm>
              <a:off x="7465442" y="4284933"/>
              <a:ext cx="1382184" cy="276999"/>
            </a:xfrm>
            <a:prstGeom prst="rect">
              <a:avLst/>
            </a:prstGeom>
          </p:spPr>
          <p:txBody>
            <a:bodyPr wrap="none">
              <a:spAutoFit/>
            </a:bodyPr>
            <a:lstStyle/>
            <a:p>
              <a:r>
                <a:rPr lang="en-US" sz="1200" dirty="0" smtClean="0">
                  <a:latin typeface="Arial"/>
                  <a:cs typeface="Arial"/>
                </a:rPr>
                <a:t>Predicted SW480</a:t>
              </a:r>
              <a:endParaRPr lang="en-US" sz="1200" dirty="0"/>
            </a:p>
          </p:txBody>
        </p:sp>
        <p:sp>
          <p:nvSpPr>
            <p:cNvPr id="71" name="Rectangle 70"/>
            <p:cNvSpPr/>
            <p:nvPr/>
          </p:nvSpPr>
          <p:spPr>
            <a:xfrm>
              <a:off x="8158315" y="3957971"/>
              <a:ext cx="689311" cy="276999"/>
            </a:xfrm>
            <a:prstGeom prst="rect">
              <a:avLst/>
            </a:prstGeom>
          </p:spPr>
          <p:txBody>
            <a:bodyPr wrap="none">
              <a:spAutoFit/>
            </a:bodyPr>
            <a:lstStyle/>
            <a:p>
              <a:r>
                <a:rPr lang="en-US" sz="1200" dirty="0" smtClean="0">
                  <a:latin typeface="Arial"/>
                  <a:cs typeface="Arial"/>
                </a:rPr>
                <a:t>SW480</a:t>
              </a:r>
              <a:endParaRPr lang="en-US" sz="1200" dirty="0"/>
            </a:p>
          </p:txBody>
        </p:sp>
        <p:sp>
          <p:nvSpPr>
            <p:cNvPr id="72" name="Rectangle 71"/>
            <p:cNvSpPr/>
            <p:nvPr/>
          </p:nvSpPr>
          <p:spPr>
            <a:xfrm>
              <a:off x="8363750" y="3794490"/>
              <a:ext cx="483876" cy="276999"/>
            </a:xfrm>
            <a:prstGeom prst="rect">
              <a:avLst/>
            </a:prstGeom>
          </p:spPr>
          <p:txBody>
            <a:bodyPr wrap="none">
              <a:spAutoFit/>
            </a:bodyPr>
            <a:lstStyle/>
            <a:p>
              <a:pPr algn="r"/>
              <a:r>
                <a:rPr lang="en-US" sz="1200" dirty="0" smtClean="0">
                  <a:latin typeface="Arial"/>
                  <a:cs typeface="Arial"/>
                </a:rPr>
                <a:t>OTII</a:t>
              </a:r>
              <a:endParaRPr lang="en-US" sz="1200" dirty="0">
                <a:latin typeface="Arial"/>
                <a:cs typeface="Arial"/>
              </a:endParaRPr>
            </a:p>
          </p:txBody>
        </p:sp>
        <p:sp>
          <p:nvSpPr>
            <p:cNvPr id="73" name="Rectangle 72"/>
            <p:cNvSpPr/>
            <p:nvPr/>
          </p:nvSpPr>
          <p:spPr>
            <a:xfrm>
              <a:off x="7670877" y="4121452"/>
              <a:ext cx="1176749" cy="276999"/>
            </a:xfrm>
            <a:prstGeom prst="rect">
              <a:avLst/>
            </a:prstGeom>
          </p:spPr>
          <p:txBody>
            <a:bodyPr wrap="none">
              <a:spAutoFit/>
            </a:bodyPr>
            <a:lstStyle/>
            <a:p>
              <a:pPr algn="r"/>
              <a:r>
                <a:rPr lang="en-US" sz="1200" dirty="0" smtClean="0">
                  <a:latin typeface="Arial"/>
                  <a:cs typeface="Arial"/>
                </a:rPr>
                <a:t>Predicted OTII</a:t>
              </a:r>
              <a:endParaRPr lang="en-US" sz="1200" dirty="0">
                <a:latin typeface="Arial"/>
                <a:cs typeface="Arial"/>
              </a:endParaRPr>
            </a:p>
          </p:txBody>
        </p:sp>
        <p:sp>
          <p:nvSpPr>
            <p:cNvPr id="74" name="Rectangle 73"/>
            <p:cNvSpPr/>
            <p:nvPr/>
          </p:nvSpPr>
          <p:spPr>
            <a:xfrm>
              <a:off x="8239767" y="4448415"/>
              <a:ext cx="607859" cy="276999"/>
            </a:xfrm>
            <a:prstGeom prst="rect">
              <a:avLst/>
            </a:prstGeom>
          </p:spPr>
          <p:txBody>
            <a:bodyPr wrap="none">
              <a:spAutoFit/>
            </a:bodyPr>
            <a:lstStyle/>
            <a:p>
              <a:pPr algn="r"/>
              <a:r>
                <a:rPr lang="en-US" sz="1200" dirty="0">
                  <a:latin typeface="Arial"/>
                  <a:cs typeface="Arial"/>
                </a:rPr>
                <a:t>Errors</a:t>
              </a:r>
            </a:p>
          </p:txBody>
        </p:sp>
      </p:grpSp>
      <p:sp>
        <p:nvSpPr>
          <p:cNvPr id="2" name="Rectangle 1"/>
          <p:cNvSpPr/>
          <p:nvPr/>
        </p:nvSpPr>
        <p:spPr>
          <a:xfrm>
            <a:off x="1772348" y="1952719"/>
            <a:ext cx="621008" cy="276999"/>
          </a:xfrm>
          <a:prstGeom prst="rect">
            <a:avLst/>
          </a:prstGeom>
        </p:spPr>
        <p:txBody>
          <a:bodyPr wrap="none">
            <a:spAutoFit/>
          </a:bodyPr>
          <a:lstStyle/>
          <a:p>
            <a:r>
              <a:rPr lang="en-US" sz="1200" dirty="0" smtClean="0">
                <a:solidFill>
                  <a:srgbClr val="1760A7"/>
                </a:solidFill>
                <a:latin typeface="Arial"/>
                <a:cs typeface="Arial"/>
              </a:rPr>
              <a:t>96.4%</a:t>
            </a:r>
            <a:endParaRPr lang="en-US" sz="1200" dirty="0">
              <a:solidFill>
                <a:srgbClr val="1760A7"/>
              </a:solidFill>
              <a:latin typeface="Arial"/>
              <a:cs typeface="Arial"/>
            </a:endParaRPr>
          </a:p>
        </p:txBody>
      </p:sp>
      <p:sp>
        <p:nvSpPr>
          <p:cNvPr id="3" name="Rectangle 2"/>
          <p:cNvSpPr/>
          <p:nvPr/>
        </p:nvSpPr>
        <p:spPr>
          <a:xfrm>
            <a:off x="1283013" y="3128619"/>
            <a:ext cx="621008" cy="276999"/>
          </a:xfrm>
          <a:prstGeom prst="rect">
            <a:avLst/>
          </a:prstGeom>
        </p:spPr>
        <p:txBody>
          <a:bodyPr wrap="none">
            <a:spAutoFit/>
          </a:bodyPr>
          <a:lstStyle/>
          <a:p>
            <a:r>
              <a:rPr lang="en-US" sz="1200" dirty="0" smtClean="0">
                <a:solidFill>
                  <a:srgbClr val="D3272C"/>
                </a:solidFill>
                <a:latin typeface="Arial"/>
                <a:cs typeface="Arial"/>
              </a:rPr>
              <a:t>78.5%</a:t>
            </a:r>
            <a:endParaRPr lang="en-US" sz="1200" dirty="0">
              <a:solidFill>
                <a:srgbClr val="D3272C"/>
              </a:solidFill>
              <a:latin typeface="Arial"/>
              <a:cs typeface="Arial"/>
            </a:endParaRPr>
          </a:p>
        </p:txBody>
      </p:sp>
      <p:sp>
        <p:nvSpPr>
          <p:cNvPr id="5" name="Rectangle 4"/>
          <p:cNvSpPr/>
          <p:nvPr/>
        </p:nvSpPr>
        <p:spPr>
          <a:xfrm>
            <a:off x="1341325" y="3673697"/>
            <a:ext cx="621008" cy="276999"/>
          </a:xfrm>
          <a:prstGeom prst="rect">
            <a:avLst/>
          </a:prstGeom>
        </p:spPr>
        <p:txBody>
          <a:bodyPr wrap="none">
            <a:spAutoFit/>
          </a:bodyPr>
          <a:lstStyle/>
          <a:p>
            <a:r>
              <a:rPr lang="en-US" sz="1200" dirty="0" smtClean="0">
                <a:solidFill>
                  <a:srgbClr val="238C1C"/>
                </a:solidFill>
                <a:latin typeface="Arial"/>
                <a:cs typeface="Arial"/>
              </a:rPr>
              <a:t>71.7%</a:t>
            </a:r>
            <a:endParaRPr lang="en-US" sz="1200" dirty="0">
              <a:solidFill>
                <a:srgbClr val="238C1C"/>
              </a:solidFill>
              <a:latin typeface="Arial"/>
              <a:cs typeface="Arial"/>
            </a:endParaRPr>
          </a:p>
        </p:txBody>
      </p:sp>
      <p:sp>
        <p:nvSpPr>
          <p:cNvPr id="6" name="Rectangle 5"/>
          <p:cNvSpPr/>
          <p:nvPr/>
        </p:nvSpPr>
        <p:spPr>
          <a:xfrm>
            <a:off x="1060197" y="4232536"/>
            <a:ext cx="621008" cy="276999"/>
          </a:xfrm>
          <a:prstGeom prst="rect">
            <a:avLst/>
          </a:prstGeom>
        </p:spPr>
        <p:txBody>
          <a:bodyPr wrap="none">
            <a:spAutoFit/>
          </a:bodyPr>
          <a:lstStyle/>
          <a:p>
            <a:r>
              <a:rPr lang="en-US" sz="1200" dirty="0" smtClean="0">
                <a:solidFill>
                  <a:srgbClr val="FF710B"/>
                </a:solidFill>
                <a:latin typeface="Arial"/>
                <a:cs typeface="Arial"/>
              </a:rPr>
              <a:t>64.9%</a:t>
            </a:r>
            <a:endParaRPr lang="en-US" sz="1200" dirty="0">
              <a:solidFill>
                <a:srgbClr val="FF710B"/>
              </a:solidFill>
              <a:latin typeface="Arial"/>
              <a:cs typeface="Arial"/>
            </a:endParaRPr>
          </a:p>
        </p:txBody>
      </p:sp>
      <p:sp>
        <p:nvSpPr>
          <p:cNvPr id="12" name="TextBox 11"/>
          <p:cNvSpPr txBox="1"/>
          <p:nvPr/>
        </p:nvSpPr>
        <p:spPr>
          <a:xfrm>
            <a:off x="-1297117" y="5539089"/>
            <a:ext cx="184666" cy="369332"/>
          </a:xfrm>
          <a:prstGeom prst="rect">
            <a:avLst/>
          </a:prstGeom>
          <a:noFill/>
        </p:spPr>
        <p:txBody>
          <a:bodyPr wrap="none" rtlCol="0">
            <a:spAutoFit/>
          </a:bodyPr>
          <a:lstStyle/>
          <a:p>
            <a:endParaRPr lang="en-US" dirty="0"/>
          </a:p>
        </p:txBody>
      </p:sp>
      <p:sp>
        <p:nvSpPr>
          <p:cNvPr id="76" name="TextBox 75"/>
          <p:cNvSpPr txBox="1"/>
          <p:nvPr/>
        </p:nvSpPr>
        <p:spPr>
          <a:xfrm>
            <a:off x="147852" y="4600949"/>
            <a:ext cx="522604" cy="246221"/>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6</a:t>
            </a: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032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omparison.pdf"/>
          <p:cNvPicPr>
            <a:picLocks noChangeAspect="1"/>
          </p:cNvPicPr>
          <p:nvPr/>
        </p:nvPicPr>
        <p:blipFill rotWithShape="1">
          <a:blip r:embed="rId2">
            <a:extLst>
              <a:ext uri="{28A0092B-C50C-407E-A947-70E740481C1C}">
                <a14:useLocalDpi xmlns:a14="http://schemas.microsoft.com/office/drawing/2010/main" val="0"/>
              </a:ext>
            </a:extLst>
          </a:blip>
          <a:srcRect l="4825"/>
          <a:stretch/>
        </p:blipFill>
        <p:spPr>
          <a:xfrm>
            <a:off x="1825274" y="3543576"/>
            <a:ext cx="6502972" cy="2400300"/>
          </a:xfrm>
          <a:prstGeom prst="rect">
            <a:avLst/>
          </a:prstGeom>
        </p:spPr>
      </p:pic>
      <p:sp>
        <p:nvSpPr>
          <p:cNvPr id="9" name="TextBox 8"/>
          <p:cNvSpPr txBox="1"/>
          <p:nvPr/>
        </p:nvSpPr>
        <p:spPr>
          <a:xfrm>
            <a:off x="1039384" y="843399"/>
            <a:ext cx="442750" cy="369332"/>
          </a:xfrm>
          <a:prstGeom prst="rect">
            <a:avLst/>
          </a:prstGeom>
          <a:noFill/>
        </p:spPr>
        <p:txBody>
          <a:bodyPr wrap="none" rtlCol="0">
            <a:spAutoFit/>
          </a:bodyPr>
          <a:lstStyle/>
          <a:p>
            <a:r>
              <a:rPr lang="en-US" b="1" dirty="0" smtClean="0"/>
              <a:t>(a)</a:t>
            </a:r>
            <a:endParaRPr lang="en-US" b="1" dirty="0"/>
          </a:p>
        </p:txBody>
      </p:sp>
      <p:sp>
        <p:nvSpPr>
          <p:cNvPr id="10" name="TextBox 9"/>
          <p:cNvSpPr txBox="1"/>
          <p:nvPr/>
        </p:nvSpPr>
        <p:spPr>
          <a:xfrm>
            <a:off x="1039384" y="3665166"/>
            <a:ext cx="452368" cy="369332"/>
          </a:xfrm>
          <a:prstGeom prst="rect">
            <a:avLst/>
          </a:prstGeom>
          <a:noFill/>
        </p:spPr>
        <p:txBody>
          <a:bodyPr wrap="none" rtlCol="0">
            <a:spAutoFit/>
          </a:bodyPr>
          <a:lstStyle/>
          <a:p>
            <a:r>
              <a:rPr lang="en-US" b="1" dirty="0" smtClean="0"/>
              <a:t>(b)</a:t>
            </a:r>
            <a:endParaRPr lang="en-US" b="1" dirty="0"/>
          </a:p>
        </p:txBody>
      </p:sp>
      <p:sp>
        <p:nvSpPr>
          <p:cNvPr id="22" name="TextBox 21"/>
          <p:cNvSpPr txBox="1"/>
          <p:nvPr/>
        </p:nvSpPr>
        <p:spPr>
          <a:xfrm rot="16200000">
            <a:off x="504728" y="4650689"/>
            <a:ext cx="1717426"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25" name="TextBox 24"/>
          <p:cNvSpPr txBox="1"/>
          <p:nvPr/>
        </p:nvSpPr>
        <p:spPr>
          <a:xfrm>
            <a:off x="3489916" y="5716230"/>
            <a:ext cx="740401" cy="307777"/>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D</a:t>
            </a:r>
            <a:r>
              <a:rPr lang="en-US" sz="1400" dirty="0" smtClean="0">
                <a:latin typeface="Arial" panose="020B0604020202020204" pitchFamily="34" charset="0"/>
                <a:cs typeface="Arial" panose="020B0604020202020204" pitchFamily="34" charset="0"/>
              </a:rPr>
              <a:t>NN</a:t>
            </a: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6116683"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SVM</a:t>
            </a:r>
            <a:endParaRPr lang="en-US" sz="1400" dirty="0">
              <a:latin typeface="Arial" panose="020B0604020202020204" pitchFamily="34" charset="0"/>
              <a:cs typeface="Arial" panose="020B0604020202020204" pitchFamily="34" charset="0"/>
            </a:endParaRPr>
          </a:p>
        </p:txBody>
      </p:sp>
      <p:sp>
        <p:nvSpPr>
          <p:cNvPr id="27" name="TextBox 26"/>
          <p:cNvSpPr txBox="1"/>
          <p:nvPr/>
        </p:nvSpPr>
        <p:spPr>
          <a:xfrm>
            <a:off x="737387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Bayes</a:t>
            </a:r>
            <a:endParaRPr lang="en-US" sz="1400" dirty="0">
              <a:latin typeface="Arial" panose="020B0604020202020204" pitchFamily="34" charset="0"/>
              <a:cs typeface="Arial" panose="020B0604020202020204" pitchFamily="34" charset="0"/>
            </a:endParaRPr>
          </a:p>
        </p:txBody>
      </p:sp>
      <p:sp>
        <p:nvSpPr>
          <p:cNvPr id="31" name="TextBox 30"/>
          <p:cNvSpPr txBox="1"/>
          <p:nvPr/>
        </p:nvSpPr>
        <p:spPr>
          <a:xfrm>
            <a:off x="2809322" y="6211954"/>
            <a:ext cx="2567565"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Test dataset in each fold</a:t>
            </a:r>
            <a:endParaRPr lang="en-US" sz="1400" dirty="0">
              <a:latin typeface="Arial" panose="020B0604020202020204" pitchFamily="34" charset="0"/>
              <a:cs typeface="Arial" panose="020B0604020202020204" pitchFamily="34" charset="0"/>
            </a:endParaRPr>
          </a:p>
        </p:txBody>
      </p:sp>
      <p:sp>
        <p:nvSpPr>
          <p:cNvPr id="33" name="TextBox 32"/>
          <p:cNvSpPr txBox="1"/>
          <p:nvPr/>
        </p:nvSpPr>
        <p:spPr>
          <a:xfrm>
            <a:off x="5741316" y="6211954"/>
            <a:ext cx="3113898" cy="307777"/>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Range and quartiles</a:t>
            </a:r>
            <a:endParaRPr lang="en-US" sz="1400" dirty="0">
              <a:latin typeface="Arial" panose="020B0604020202020204" pitchFamily="34" charset="0"/>
              <a:cs typeface="Arial" panose="020B0604020202020204" pitchFamily="34" charset="0"/>
            </a:endParaRPr>
          </a:p>
        </p:txBody>
      </p:sp>
      <p:sp>
        <p:nvSpPr>
          <p:cNvPr id="34" name="TextBox 33"/>
          <p:cNvSpPr txBox="1"/>
          <p:nvPr/>
        </p:nvSpPr>
        <p:spPr>
          <a:xfrm>
            <a:off x="2280489" y="5719471"/>
            <a:ext cx="593334" cy="255623"/>
          </a:xfrm>
          <a:prstGeom prst="rect">
            <a:avLst/>
          </a:prstGeom>
          <a:solidFill>
            <a:schemeClr val="bg1"/>
          </a:solidFill>
        </p:spPr>
        <p:txBody>
          <a:bodyPr wrap="square" rtlCol="0">
            <a:spAutoFit/>
          </a:bodyPr>
          <a:lstStyle/>
          <a:p>
            <a:pPr algn="ctr"/>
            <a:endParaRPr lang="en-US" sz="1400" dirty="0">
              <a:latin typeface="Arial" panose="020B0604020202020204" pitchFamily="34" charset="0"/>
              <a:cs typeface="Arial" panose="020B0604020202020204" pitchFamily="34" charset="0"/>
            </a:endParaRPr>
          </a:p>
        </p:txBody>
      </p:sp>
      <p:grpSp>
        <p:nvGrpSpPr>
          <p:cNvPr id="11" name="Group 10"/>
          <p:cNvGrpSpPr/>
          <p:nvPr/>
        </p:nvGrpSpPr>
        <p:grpSpPr>
          <a:xfrm>
            <a:off x="2341875" y="6319793"/>
            <a:ext cx="708177" cy="92098"/>
            <a:chOff x="7294155" y="4258288"/>
            <a:chExt cx="708177" cy="92098"/>
          </a:xfrm>
        </p:grpSpPr>
        <p:sp>
          <p:nvSpPr>
            <p:cNvPr id="7" name="Oval 6"/>
            <p:cNvSpPr/>
            <p:nvPr/>
          </p:nvSpPr>
          <p:spPr>
            <a:xfrm rot="16200000">
              <a:off x="7294155" y="4258288"/>
              <a:ext cx="92098" cy="92098"/>
            </a:xfrm>
            <a:prstGeom prst="ellipse">
              <a:avLst/>
            </a:prstGeom>
            <a:solidFill>
              <a:srgbClr val="1C76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7448175" y="4258288"/>
              <a:ext cx="92098" cy="92098"/>
            </a:xfrm>
            <a:prstGeom prst="ellipse">
              <a:avLst/>
            </a:prstGeom>
            <a:solidFill>
              <a:srgbClr val="FF7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7602195" y="4258288"/>
              <a:ext cx="92098" cy="92098"/>
            </a:xfrm>
            <a:prstGeom prst="ellipse">
              <a:avLst/>
            </a:prstGeom>
            <a:solidFill>
              <a:srgbClr val="21A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7756215" y="4258288"/>
              <a:ext cx="92098" cy="92098"/>
            </a:xfrm>
            <a:prstGeom prst="ellipse">
              <a:avLst/>
            </a:prstGeom>
            <a:solidFill>
              <a:srgbClr val="D924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16200000">
              <a:off x="7910234" y="4258288"/>
              <a:ext cx="92098" cy="92098"/>
            </a:xfrm>
            <a:prstGeom prst="ellipse">
              <a:avLst/>
            </a:prstGeom>
            <a:solidFill>
              <a:srgbClr val="814B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p:cNvSpPr txBox="1"/>
          <p:nvPr/>
        </p:nvSpPr>
        <p:spPr>
          <a:xfrm>
            <a:off x="1971634" y="5716230"/>
            <a:ext cx="1250337"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DNN + AUC</a:t>
            </a:r>
            <a:endParaRPr lang="en-US" sz="1400" dirty="0">
              <a:latin typeface="Arial" panose="020B0604020202020204" pitchFamily="34" charset="0"/>
              <a:cs typeface="Arial" panose="020B0604020202020204" pitchFamily="34" charset="0"/>
            </a:endParaRPr>
          </a:p>
        </p:txBody>
      </p:sp>
      <p:sp>
        <p:nvSpPr>
          <p:cNvPr id="40" name="TextBox 39"/>
          <p:cNvSpPr txBox="1"/>
          <p:nvPr/>
        </p:nvSpPr>
        <p:spPr>
          <a:xfrm>
            <a:off x="4809827" y="5716230"/>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LR</a:t>
            </a:r>
            <a:endParaRPr lang="en-US" sz="1400" dirty="0">
              <a:latin typeface="Arial" panose="020B0604020202020204" pitchFamily="34" charset="0"/>
              <a:cs typeface="Arial" panose="020B0604020202020204" pitchFamily="34" charset="0"/>
            </a:endParaRPr>
          </a:p>
        </p:txBody>
      </p:sp>
      <p:pic>
        <p:nvPicPr>
          <p:cNvPr id="12" name="Picture 11" descr="error ba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619" y="6140166"/>
            <a:ext cx="327825" cy="451353"/>
          </a:xfrm>
          <a:prstGeom prst="rect">
            <a:avLst/>
          </a:prstGeom>
        </p:spPr>
      </p:pic>
      <p:pic>
        <p:nvPicPr>
          <p:cNvPr id="16" name="Picture 15" descr="learning curve.pdf"/>
          <p:cNvPicPr>
            <a:picLocks noChangeAspect="1"/>
          </p:cNvPicPr>
          <p:nvPr/>
        </p:nvPicPr>
        <p:blipFill rotWithShape="1">
          <a:blip r:embed="rId4">
            <a:extLst>
              <a:ext uri="{28A0092B-C50C-407E-A947-70E740481C1C}">
                <a14:useLocalDpi xmlns:a14="http://schemas.microsoft.com/office/drawing/2010/main" val="0"/>
              </a:ext>
            </a:extLst>
          </a:blip>
          <a:srcRect l="2105" b="11121"/>
          <a:stretch/>
        </p:blipFill>
        <p:spPr>
          <a:xfrm>
            <a:off x="1872896" y="1028065"/>
            <a:ext cx="6463874" cy="1970581"/>
          </a:xfrm>
          <a:prstGeom prst="rect">
            <a:avLst/>
          </a:prstGeom>
        </p:spPr>
      </p:pic>
      <p:sp>
        <p:nvSpPr>
          <p:cNvPr id="41" name="TextBox 40"/>
          <p:cNvSpPr txBox="1"/>
          <p:nvPr/>
        </p:nvSpPr>
        <p:spPr>
          <a:xfrm rot="16200000">
            <a:off x="792197" y="1809269"/>
            <a:ext cx="159828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Cross entropy</a:t>
            </a:r>
            <a:endParaRPr lang="en-US" sz="1400" dirty="0">
              <a:latin typeface="Arial" panose="020B0604020202020204" pitchFamily="34" charset="0"/>
              <a:cs typeface="Arial" panose="020B0604020202020204" pitchFamily="34" charset="0"/>
            </a:endParaRPr>
          </a:p>
        </p:txBody>
      </p:sp>
      <p:cxnSp>
        <p:nvCxnSpPr>
          <p:cNvPr id="42" name="Straight Connector 41"/>
          <p:cNvCxnSpPr/>
          <p:nvPr/>
        </p:nvCxnSpPr>
        <p:spPr>
          <a:xfrm>
            <a:off x="5772940" y="1344922"/>
            <a:ext cx="301181" cy="0"/>
          </a:xfrm>
          <a:prstGeom prst="line">
            <a:avLst/>
          </a:prstGeom>
          <a:ln>
            <a:solidFill>
              <a:srgbClr val="1C65AA"/>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5772940" y="1575092"/>
            <a:ext cx="301181" cy="0"/>
          </a:xfrm>
          <a:prstGeom prst="line">
            <a:avLst/>
          </a:prstGeom>
          <a:ln>
            <a:solidFill>
              <a:srgbClr val="FF7113"/>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024438" y="1191034"/>
            <a:ext cx="2293517" cy="307777"/>
          </a:xfrm>
          <a:prstGeom prst="rect">
            <a:avLst/>
          </a:prstGeom>
          <a:noFill/>
        </p:spPr>
        <p:txBody>
          <a:bodyPr wrap="none" rtlCol="0">
            <a:spAutoFit/>
          </a:bodyPr>
          <a:lstStyle/>
          <a:p>
            <a:r>
              <a:rPr lang="en-US" sz="1400" dirty="0" smtClean="0">
                <a:latin typeface="Arial"/>
                <a:cs typeface="Arial"/>
              </a:rPr>
              <a:t>Train average across folds</a:t>
            </a:r>
            <a:endParaRPr lang="en-US" sz="1400" dirty="0">
              <a:latin typeface="Arial"/>
              <a:cs typeface="Arial"/>
            </a:endParaRPr>
          </a:p>
        </p:txBody>
      </p:sp>
      <p:sp>
        <p:nvSpPr>
          <p:cNvPr id="45" name="TextBox 44"/>
          <p:cNvSpPr txBox="1"/>
          <p:nvPr/>
        </p:nvSpPr>
        <p:spPr>
          <a:xfrm>
            <a:off x="6024438" y="1421204"/>
            <a:ext cx="2220405" cy="307777"/>
          </a:xfrm>
          <a:prstGeom prst="rect">
            <a:avLst/>
          </a:prstGeom>
          <a:noFill/>
        </p:spPr>
        <p:txBody>
          <a:bodyPr wrap="none" rtlCol="0">
            <a:spAutoFit/>
          </a:bodyPr>
          <a:lstStyle/>
          <a:p>
            <a:r>
              <a:rPr lang="en-US" sz="1400" dirty="0" smtClean="0">
                <a:latin typeface="Arial"/>
                <a:cs typeface="Arial"/>
              </a:rPr>
              <a:t>Test average across folds</a:t>
            </a:r>
            <a:endParaRPr lang="en-US" sz="1400" dirty="0">
              <a:latin typeface="Arial"/>
              <a:cs typeface="Arial"/>
            </a:endParaRPr>
          </a:p>
        </p:txBody>
      </p:sp>
      <p:sp>
        <p:nvSpPr>
          <p:cNvPr id="46" name="TextBox 45"/>
          <p:cNvSpPr txBox="1"/>
          <p:nvPr/>
        </p:nvSpPr>
        <p:spPr>
          <a:xfrm>
            <a:off x="3647483" y="3106846"/>
            <a:ext cx="2914700"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Training sample points</a:t>
            </a:r>
            <a:endParaRPr lang="en-US" sz="1400" dirty="0">
              <a:latin typeface="Arial" panose="020B0604020202020204" pitchFamily="34" charset="0"/>
              <a:cs typeface="Arial" panose="020B0604020202020204" pitchFamily="34" charset="0"/>
            </a:endParaRPr>
          </a:p>
        </p:txBody>
      </p:sp>
      <p:sp>
        <p:nvSpPr>
          <p:cNvPr id="47" name="TextBox 46"/>
          <p:cNvSpPr txBox="1"/>
          <p:nvPr/>
        </p:nvSpPr>
        <p:spPr>
          <a:xfrm>
            <a:off x="1255577" y="3993968"/>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95%</a:t>
            </a:r>
            <a:endParaRPr lang="en-US" sz="1200" dirty="0">
              <a:latin typeface="Arial" panose="020B0604020202020204" pitchFamily="34" charset="0"/>
              <a:cs typeface="Arial" panose="020B0604020202020204" pitchFamily="34" charset="0"/>
            </a:endParaRPr>
          </a:p>
        </p:txBody>
      </p:sp>
      <p:sp>
        <p:nvSpPr>
          <p:cNvPr id="48" name="TextBox 47"/>
          <p:cNvSpPr txBox="1"/>
          <p:nvPr/>
        </p:nvSpPr>
        <p:spPr>
          <a:xfrm>
            <a:off x="1255577" y="4685744"/>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90%</a:t>
            </a:r>
            <a:endParaRPr lang="en-US" sz="1200" dirty="0">
              <a:latin typeface="Arial" panose="020B0604020202020204" pitchFamily="34" charset="0"/>
              <a:cs typeface="Arial" panose="020B0604020202020204" pitchFamily="34" charset="0"/>
            </a:endParaRPr>
          </a:p>
        </p:txBody>
      </p:sp>
      <p:sp>
        <p:nvSpPr>
          <p:cNvPr id="49" name="TextBox 48"/>
          <p:cNvSpPr txBox="1"/>
          <p:nvPr/>
        </p:nvSpPr>
        <p:spPr>
          <a:xfrm>
            <a:off x="1255577" y="539832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85%</a:t>
            </a:r>
            <a:endParaRPr lang="en-US" sz="1200" dirty="0">
              <a:latin typeface="Arial" panose="020B0604020202020204" pitchFamily="34" charset="0"/>
              <a:cs typeface="Arial" panose="020B0604020202020204" pitchFamily="34" charset="0"/>
            </a:endParaRPr>
          </a:p>
        </p:txBody>
      </p:sp>
      <p:sp>
        <p:nvSpPr>
          <p:cNvPr id="50" name="TextBox 49"/>
          <p:cNvSpPr txBox="1"/>
          <p:nvPr/>
        </p:nvSpPr>
        <p:spPr>
          <a:xfrm>
            <a:off x="1366377" y="106740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a:t>
            </a:r>
            <a:endParaRPr lang="en-US" sz="1200" dirty="0">
              <a:latin typeface="Arial" panose="020B0604020202020204" pitchFamily="34" charset="0"/>
              <a:cs typeface="Arial" panose="020B0604020202020204" pitchFamily="34" charset="0"/>
            </a:endParaRPr>
          </a:p>
        </p:txBody>
      </p:sp>
      <p:sp>
        <p:nvSpPr>
          <p:cNvPr id="51" name="TextBox 50"/>
          <p:cNvSpPr txBox="1"/>
          <p:nvPr/>
        </p:nvSpPr>
        <p:spPr>
          <a:xfrm>
            <a:off x="1366377" y="2731881"/>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0</a:t>
            </a:r>
            <a:endParaRPr lang="en-US" sz="1200" dirty="0">
              <a:latin typeface="Arial" panose="020B0604020202020204" pitchFamily="34" charset="0"/>
              <a:cs typeface="Arial" panose="020B0604020202020204" pitchFamily="34" charset="0"/>
            </a:endParaRPr>
          </a:p>
        </p:txBody>
      </p:sp>
      <p:sp>
        <p:nvSpPr>
          <p:cNvPr id="52" name="TextBox 51"/>
          <p:cNvSpPr txBox="1"/>
          <p:nvPr/>
        </p:nvSpPr>
        <p:spPr>
          <a:xfrm>
            <a:off x="6060609"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1000</a:t>
            </a:r>
            <a:endParaRPr lang="en-US" sz="1200" dirty="0">
              <a:latin typeface="Arial" panose="020B0604020202020204" pitchFamily="34" charset="0"/>
              <a:cs typeface="Arial" panose="020B0604020202020204" pitchFamily="34" charset="0"/>
            </a:endParaRPr>
          </a:p>
        </p:txBody>
      </p:sp>
      <p:sp>
        <p:nvSpPr>
          <p:cNvPr id="53" name="TextBox 52"/>
          <p:cNvSpPr txBox="1"/>
          <p:nvPr/>
        </p:nvSpPr>
        <p:spPr>
          <a:xfrm>
            <a:off x="3782530" y="2902550"/>
            <a:ext cx="814502" cy="276999"/>
          </a:xfrm>
          <a:prstGeom prst="rect">
            <a:avLst/>
          </a:prstGeom>
          <a:noFill/>
        </p:spPr>
        <p:txBody>
          <a:bodyPr wrap="square" rtlCol="0">
            <a:spAutoFit/>
          </a:bodyPr>
          <a:lstStyle/>
          <a:p>
            <a:pPr algn="ctr"/>
            <a:r>
              <a:rPr lang="en-US" sz="1200" dirty="0" smtClean="0">
                <a:latin typeface="Arial" panose="020B0604020202020204" pitchFamily="34" charset="0"/>
                <a:cs typeface="Arial" panose="020B0604020202020204" pitchFamily="34" charset="0"/>
              </a:rPr>
              <a:t>500</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542606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193" y="3911922"/>
            <a:ext cx="6261100" cy="2209800"/>
          </a:xfrm>
          <a:prstGeom prst="rect">
            <a:avLst/>
          </a:prstGeom>
        </p:spPr>
      </p:pic>
      <p:grpSp>
        <p:nvGrpSpPr>
          <p:cNvPr id="2" name="Group 1"/>
          <p:cNvGrpSpPr/>
          <p:nvPr/>
        </p:nvGrpSpPr>
        <p:grpSpPr>
          <a:xfrm>
            <a:off x="1263430" y="242732"/>
            <a:ext cx="6512572" cy="3445937"/>
            <a:chOff x="157943" y="652417"/>
            <a:chExt cx="8927870" cy="5339713"/>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1540" y="1826972"/>
              <a:ext cx="7866420" cy="1608912"/>
              <a:chOff x="991540" y="1826972"/>
              <a:chExt cx="7866420" cy="1608912"/>
            </a:xfrm>
          </p:grpSpPr>
          <p:sp>
            <p:nvSpPr>
              <p:cNvPr id="25" name="TextBox 24"/>
              <p:cNvSpPr txBox="1"/>
              <p:nvPr/>
            </p:nvSpPr>
            <p:spPr>
              <a:xfrm rot="5400000" flipV="1">
                <a:off x="35963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86577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371918"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87806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38420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89035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39650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0264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0878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88016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38630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892449"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398595"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0474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1088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17026"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874596" y="3911922"/>
            <a:ext cx="452368" cy="369332"/>
          </a:xfrm>
          <a:prstGeom prst="rect">
            <a:avLst/>
          </a:prstGeom>
          <a:noFill/>
        </p:spPr>
        <p:txBody>
          <a:bodyPr wrap="none" rtlCol="0">
            <a:spAutoFit/>
          </a:bodyPr>
          <a:lstStyle/>
          <a:p>
            <a:r>
              <a:rPr lang="en-US" b="1" dirty="0" smtClean="0"/>
              <a:t>(b)</a:t>
            </a:r>
            <a:endParaRPr lang="en-US" b="1" dirty="0"/>
          </a:p>
        </p:txBody>
      </p:sp>
      <p:sp>
        <p:nvSpPr>
          <p:cNvPr id="23" name="TextBox 22"/>
          <p:cNvSpPr txBox="1"/>
          <p:nvPr/>
        </p:nvSpPr>
        <p:spPr>
          <a:xfrm>
            <a:off x="874596" y="172732"/>
            <a:ext cx="442750" cy="369332"/>
          </a:xfrm>
          <a:prstGeom prst="rect">
            <a:avLst/>
          </a:prstGeom>
          <a:noFill/>
        </p:spPr>
        <p:txBody>
          <a:bodyPr wrap="none" rtlCol="0">
            <a:spAutoFit/>
          </a:bodyPr>
          <a:lstStyle/>
          <a:p>
            <a:r>
              <a:rPr lang="en-US" b="1" dirty="0" smtClean="0"/>
              <a:t>(a)</a:t>
            </a:r>
            <a:endParaRPr lang="en-US" b="1" dirty="0"/>
          </a:p>
        </p:txBody>
      </p:sp>
      <p:sp>
        <p:nvSpPr>
          <p:cNvPr id="7" name="TextBox 6"/>
          <p:cNvSpPr txBox="1"/>
          <p:nvPr/>
        </p:nvSpPr>
        <p:spPr>
          <a:xfrm rot="16200000">
            <a:off x="917580" y="963808"/>
            <a:ext cx="816249"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Accuracy</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rot="16200000">
            <a:off x="438378" y="2774469"/>
            <a:ext cx="1774653"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Explained Variance (%)</a:t>
            </a:r>
            <a:endParaRPr lang="en-US" sz="1200" dirty="0">
              <a:latin typeface="Arial" panose="020B0604020202020204" pitchFamily="34" charset="0"/>
              <a:cs typeface="Arial" panose="020B0604020202020204" pitchFamily="34" charset="0"/>
            </a:endParaRPr>
          </a:p>
        </p:txBody>
      </p:sp>
      <p:sp>
        <p:nvSpPr>
          <p:cNvPr id="29" name="TextBox 28"/>
          <p:cNvSpPr txBox="1"/>
          <p:nvPr/>
        </p:nvSpPr>
        <p:spPr>
          <a:xfrm>
            <a:off x="3914411" y="6052152"/>
            <a:ext cx="2142318"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Total Explained Variance (%)</a:t>
            </a:r>
            <a:endParaRPr lang="en-US" sz="1200" dirty="0">
              <a:latin typeface="Arial" panose="020B0604020202020204" pitchFamily="34" charset="0"/>
              <a:cs typeface="Arial" panose="020B0604020202020204" pitchFamily="34" charset="0"/>
            </a:endParaRPr>
          </a:p>
        </p:txBody>
      </p:sp>
      <p:sp>
        <p:nvSpPr>
          <p:cNvPr id="30" name="TextBox 29"/>
          <p:cNvSpPr txBox="1"/>
          <p:nvPr/>
        </p:nvSpPr>
        <p:spPr>
          <a:xfrm rot="16200000">
            <a:off x="572815" y="4839420"/>
            <a:ext cx="1489062"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Balanced Accuracy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3721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27604</TotalTime>
  <Words>2705</Words>
  <Application>Microsoft Macintosh PowerPoint</Application>
  <PresentationFormat>On-screen Show (4:3)</PresentationFormat>
  <Paragraphs>294</Paragraphs>
  <Slides>13</Slides>
  <Notes>10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439</cp:revision>
  <dcterms:created xsi:type="dcterms:W3CDTF">2014-09-09T01:17:02Z</dcterms:created>
  <dcterms:modified xsi:type="dcterms:W3CDTF">2015-11-13T18:27:33Z</dcterms:modified>
</cp:coreProperties>
</file>